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26"/>
  </p:notesMasterIdLst>
  <p:sldIdLst>
    <p:sldId id="259" r:id="rId3"/>
    <p:sldId id="271" r:id="rId4"/>
    <p:sldId id="324" r:id="rId5"/>
    <p:sldId id="313" r:id="rId6"/>
    <p:sldId id="329" r:id="rId7"/>
    <p:sldId id="316" r:id="rId8"/>
    <p:sldId id="311" r:id="rId9"/>
    <p:sldId id="315" r:id="rId10"/>
    <p:sldId id="327" r:id="rId11"/>
    <p:sldId id="268" r:id="rId12"/>
    <p:sldId id="277" r:id="rId13"/>
    <p:sldId id="323" r:id="rId14"/>
    <p:sldId id="272" r:id="rId15"/>
    <p:sldId id="278" r:id="rId16"/>
    <p:sldId id="279" r:id="rId17"/>
    <p:sldId id="286" r:id="rId18"/>
    <p:sldId id="287" r:id="rId19"/>
    <p:sldId id="294" r:id="rId20"/>
    <p:sldId id="289" r:id="rId21"/>
    <p:sldId id="295"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1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82" autoAdjust="0"/>
  </p:normalViewPr>
  <p:slideViewPr>
    <p:cSldViewPr>
      <p:cViewPr>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79E4E-6739-434E-BCFD-8D7995873665}" type="datetimeFigureOut">
              <a:rPr lang="en-US" smtClean="0"/>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03104-B0A1-4889-AEA2-969FDACB8A6F}" type="slidenum">
              <a:rPr lang="en-US" smtClean="0"/>
              <a:t>‹#›</a:t>
            </a:fld>
            <a:endParaRPr lang="en-US"/>
          </a:p>
        </p:txBody>
      </p:sp>
    </p:spTree>
    <p:extLst>
      <p:ext uri="{BB962C8B-B14F-4D97-AF65-F5344CB8AC3E}">
        <p14:creationId xmlns:p14="http://schemas.microsoft.com/office/powerpoint/2010/main" val="376079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FE0B8-4B27-4B96-82D5-3C6CC8C3EC5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74817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Tech Readiness Survey:</a:t>
            </a:r>
          </a:p>
          <a:p>
            <a:endParaRPr lang="en-US" b="1" baseline="0" dirty="0" smtClean="0"/>
          </a:p>
          <a:p>
            <a:pPr marL="171450" indent="-171450">
              <a:buFont typeface="Arial" panose="020B0604020202020204" pitchFamily="34" charset="0"/>
              <a:buChar char="•"/>
            </a:pPr>
            <a:r>
              <a:rPr lang="en-US" baseline="0" dirty="0" smtClean="0"/>
              <a:t>Developed to collect information regarding our state’s technology readiness and ensure Oregon schools and districts have the overall technological capacity to deploy Smarter Balanced assessments</a:t>
            </a:r>
          </a:p>
          <a:p>
            <a:pPr marL="171450" indent="-171450">
              <a:buFont typeface="Arial" panose="020B0604020202020204" pitchFamily="34" charset="0"/>
              <a:buChar char="•"/>
            </a:pPr>
            <a:r>
              <a:rPr lang="en-US" baseline="0" dirty="0" smtClean="0"/>
              <a:t>DTC/IT Managers from 107 districts and 11 programs responded</a:t>
            </a:r>
          </a:p>
          <a:p>
            <a:pPr marL="171450" indent="-171450">
              <a:buFont typeface="Arial" panose="020B0604020202020204" pitchFamily="34" charset="0"/>
              <a:buChar char="•"/>
            </a:pPr>
            <a:r>
              <a:rPr lang="en-US" baseline="0" dirty="0" smtClean="0"/>
              <a:t>Results are available on our Smarter Balanced Technology Requirements Page</a:t>
            </a:r>
            <a:endParaRPr lang="en-US" dirty="0" smtClean="0"/>
          </a:p>
          <a:p>
            <a:pPr marL="0" indent="0">
              <a:buFont typeface="Arial" panose="020B0604020202020204" pitchFamily="34" charset="0"/>
              <a:buNone/>
            </a:pPr>
            <a:endParaRPr lang="en-US" dirty="0" smtClean="0"/>
          </a:p>
          <a:p>
            <a:pPr>
              <a:spcAft>
                <a:spcPts val="600"/>
              </a:spcAft>
            </a:pPr>
            <a:r>
              <a:rPr lang="en-US" sz="2600" b="1" dirty="0" smtClean="0"/>
              <a:t>Key Take-</a:t>
            </a:r>
            <a:r>
              <a:rPr lang="en-US" sz="2600" b="1" dirty="0" err="1" smtClean="0"/>
              <a:t>Aways</a:t>
            </a:r>
            <a:r>
              <a:rPr lang="en-US" sz="2600" b="1" dirty="0" smtClean="0"/>
              <a:t> for Districts = We are encouraging districts to:</a:t>
            </a:r>
          </a:p>
          <a:p>
            <a:pPr>
              <a:spcAft>
                <a:spcPts val="600"/>
              </a:spcAft>
            </a:pPr>
            <a:endParaRPr lang="en-US" sz="2600" b="1" dirty="0" smtClean="0"/>
          </a:p>
          <a:p>
            <a:pPr lvl="1"/>
            <a:r>
              <a:rPr lang="en-US" sz="2100" dirty="0" smtClean="0"/>
              <a:t>Use the practice test to confirm technology readiness for the Smarter Balanced assessments. ODE has developed a </a:t>
            </a:r>
            <a:r>
              <a:rPr lang="en-US" sz="2100" b="1" dirty="0" smtClean="0"/>
              <a:t>Tech Check </a:t>
            </a:r>
            <a:r>
              <a:rPr lang="en-US" sz="2100" dirty="0" smtClean="0"/>
              <a:t>document to guide districts through using the Smarter Balanced practice test to confirm technological compatibility with certain features of the tests.</a:t>
            </a:r>
          </a:p>
          <a:p>
            <a:pPr lvl="1"/>
            <a:endParaRPr lang="en-US" sz="2100" dirty="0" smtClean="0"/>
          </a:p>
          <a:p>
            <a:pPr lvl="1"/>
            <a:r>
              <a:rPr lang="en-US" sz="2100" dirty="0" smtClean="0"/>
              <a:t>Use the </a:t>
            </a:r>
            <a:r>
              <a:rPr lang="en-US" sz="2100" b="1" dirty="0" smtClean="0"/>
              <a:t>bandwidth checker </a:t>
            </a:r>
            <a:r>
              <a:rPr lang="en-US" sz="2100" dirty="0" smtClean="0"/>
              <a:t>on the student practice test log‐in page of the OAKS Portal to confirm districts have sufficient bandwidth to administer the Smarter Balanced assessments.</a:t>
            </a:r>
          </a:p>
          <a:p>
            <a:pPr lvl="1"/>
            <a:endParaRPr lang="en-US" sz="2100" dirty="0" smtClean="0"/>
          </a:p>
          <a:p>
            <a:pPr lvl="1"/>
            <a:r>
              <a:rPr lang="en-US" sz="2100" dirty="0" smtClean="0"/>
              <a:t>Develop school‐level test windows to take into consideration factors such as the number of computers available for testing, as well as the configuration of the test environment (e.g., permanent testing lab in an established location vs. a portable lab that can be moved from location to location). </a:t>
            </a:r>
          </a:p>
          <a:p>
            <a:pPr lvl="1"/>
            <a:endParaRPr lang="en-US" sz="2100" dirty="0" smtClean="0"/>
          </a:p>
          <a:p>
            <a:pPr lvl="1"/>
            <a:r>
              <a:rPr lang="en-US" sz="2100" dirty="0" smtClean="0"/>
              <a:t>Provide students with opportunities to practice keyboarding skills.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4</a:t>
            </a:fld>
            <a:endParaRPr lang="en-US"/>
          </a:p>
        </p:txBody>
      </p:sp>
    </p:spTree>
    <p:extLst>
      <p:ext uri="{BB962C8B-B14F-4D97-AF65-F5344CB8AC3E}">
        <p14:creationId xmlns:p14="http://schemas.microsoft.com/office/powerpoint/2010/main" val="379120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Tech Readiness Survey:</a:t>
            </a:r>
          </a:p>
          <a:p>
            <a:endParaRPr lang="en-US" b="1" baseline="0" dirty="0" smtClean="0"/>
          </a:p>
          <a:p>
            <a:pPr marL="171450" indent="-171450">
              <a:buFont typeface="Arial" panose="020B0604020202020204" pitchFamily="34" charset="0"/>
              <a:buChar char="•"/>
            </a:pPr>
            <a:r>
              <a:rPr lang="en-US" baseline="0" dirty="0" smtClean="0"/>
              <a:t>Developed to collect information regarding our state’s technology readiness and ensure Oregon schools and districts have the overall technological capacity to deploy Smarter Balanced assessments</a:t>
            </a:r>
          </a:p>
          <a:p>
            <a:pPr marL="171450" indent="-171450">
              <a:buFont typeface="Arial" panose="020B0604020202020204" pitchFamily="34" charset="0"/>
              <a:buChar char="•"/>
            </a:pPr>
            <a:r>
              <a:rPr lang="en-US" baseline="0" dirty="0" smtClean="0"/>
              <a:t>DTC/IT Managers from 107 districts and 11 programs responded</a:t>
            </a:r>
          </a:p>
          <a:p>
            <a:pPr marL="171450" indent="-171450">
              <a:buFont typeface="Arial" panose="020B0604020202020204" pitchFamily="34" charset="0"/>
              <a:buChar char="•"/>
            </a:pPr>
            <a:r>
              <a:rPr lang="en-US" baseline="0" dirty="0" smtClean="0"/>
              <a:t>Results are available on our Smarter Balanced Technology Requirements Page</a:t>
            </a:r>
            <a:endParaRPr lang="en-US" dirty="0" smtClean="0"/>
          </a:p>
          <a:p>
            <a:pPr marL="0" indent="0">
              <a:buFont typeface="Arial" panose="020B0604020202020204" pitchFamily="34" charset="0"/>
              <a:buNone/>
            </a:pPr>
            <a:endParaRPr lang="en-US" dirty="0" smtClean="0"/>
          </a:p>
          <a:p>
            <a:pPr>
              <a:spcAft>
                <a:spcPts val="600"/>
              </a:spcAft>
            </a:pPr>
            <a:r>
              <a:rPr lang="en-US" sz="2600" b="1" dirty="0" smtClean="0"/>
              <a:t>Key Take-</a:t>
            </a:r>
            <a:r>
              <a:rPr lang="en-US" sz="2600" b="1" dirty="0" err="1" smtClean="0"/>
              <a:t>Aways</a:t>
            </a:r>
            <a:r>
              <a:rPr lang="en-US" sz="2600" b="1" dirty="0" smtClean="0"/>
              <a:t> for Districts = We are encouraging districts to:</a:t>
            </a:r>
          </a:p>
          <a:p>
            <a:pPr>
              <a:spcAft>
                <a:spcPts val="600"/>
              </a:spcAft>
            </a:pPr>
            <a:endParaRPr lang="en-US" sz="2600" b="1" dirty="0" smtClean="0"/>
          </a:p>
          <a:p>
            <a:pPr lvl="1"/>
            <a:r>
              <a:rPr lang="en-US" sz="2100" dirty="0" smtClean="0"/>
              <a:t>Use the practice test to confirm technology readiness for the Smarter Balanced assessments. ODE has developed a </a:t>
            </a:r>
            <a:r>
              <a:rPr lang="en-US" sz="2100" b="1" dirty="0" smtClean="0"/>
              <a:t>Tech Check </a:t>
            </a:r>
            <a:r>
              <a:rPr lang="en-US" sz="2100" dirty="0" smtClean="0"/>
              <a:t>document to guide districts through using the Smarter Balanced practice test to confirm technological compatibility with certain features of the tests.</a:t>
            </a:r>
          </a:p>
          <a:p>
            <a:pPr lvl="1"/>
            <a:endParaRPr lang="en-US" sz="2100" dirty="0" smtClean="0"/>
          </a:p>
          <a:p>
            <a:pPr lvl="1"/>
            <a:r>
              <a:rPr lang="en-US" sz="2100" dirty="0" smtClean="0"/>
              <a:t>Use the </a:t>
            </a:r>
            <a:r>
              <a:rPr lang="en-US" sz="2100" b="1" dirty="0" smtClean="0"/>
              <a:t>bandwidth checker </a:t>
            </a:r>
            <a:r>
              <a:rPr lang="en-US" sz="2100" dirty="0" smtClean="0"/>
              <a:t>on the student practice test log‐in page of the OAKS Portal to confirm districts have sufficient bandwidth to administer the Smarter Balanced assessments.</a:t>
            </a:r>
          </a:p>
          <a:p>
            <a:pPr lvl="1"/>
            <a:endParaRPr lang="en-US" sz="2100" dirty="0" smtClean="0"/>
          </a:p>
          <a:p>
            <a:pPr lvl="1"/>
            <a:r>
              <a:rPr lang="en-US" sz="2100" dirty="0" smtClean="0"/>
              <a:t>Develop school‐level test windows to take into consideration factors such as the number of computers available for testing, as well as the configuration of the test environment (e.g., permanent testing lab in an established location vs. a portable lab that can be moved from location to location). </a:t>
            </a:r>
          </a:p>
          <a:p>
            <a:pPr lvl="1"/>
            <a:endParaRPr lang="en-US" sz="2100" dirty="0" smtClean="0"/>
          </a:p>
          <a:p>
            <a:pPr lvl="1"/>
            <a:r>
              <a:rPr lang="en-US" sz="2100" dirty="0" smtClean="0"/>
              <a:t>Provide students with opportunities to practice keyboarding skills.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5</a:t>
            </a:fld>
            <a:endParaRPr lang="en-US"/>
          </a:p>
        </p:txBody>
      </p:sp>
    </p:spTree>
    <p:extLst>
      <p:ext uri="{BB962C8B-B14F-4D97-AF65-F5344CB8AC3E}">
        <p14:creationId xmlns:p14="http://schemas.microsoft.com/office/powerpoint/2010/main" val="379120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Promising Practices:</a:t>
            </a:r>
          </a:p>
          <a:p>
            <a:pPr marL="171450" indent="-171450">
              <a:buFont typeface="Arial" panose="020B0604020202020204" pitchFamily="34" charset="0"/>
              <a:buChar char="•"/>
            </a:pPr>
            <a:r>
              <a:rPr lang="en-US" dirty="0" smtClean="0"/>
              <a:t>Recent</a:t>
            </a:r>
            <a:r>
              <a:rPr lang="en-US" baseline="0" dirty="0" smtClean="0"/>
              <a:t>ly developed supports in response to feedback from the field test and requests from the field</a:t>
            </a:r>
          </a:p>
          <a:p>
            <a:pPr marL="171450" indent="-171450">
              <a:buFont typeface="Arial" panose="020B0604020202020204" pitchFamily="34" charset="0"/>
              <a:buChar char="•"/>
            </a:pPr>
            <a:r>
              <a:rPr lang="en-US" baseline="0" dirty="0" smtClean="0"/>
              <a:t>All Promising Practices are available at:  http://www.ode.state.or.us/search/page/?=2444   </a:t>
            </a:r>
          </a:p>
          <a:p>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7</a:t>
            </a:fld>
            <a:endParaRPr lang="en-US"/>
          </a:p>
        </p:txBody>
      </p:sp>
    </p:spTree>
    <p:extLst>
      <p:ext uri="{BB962C8B-B14F-4D97-AF65-F5344CB8AC3E}">
        <p14:creationId xmlns:p14="http://schemas.microsoft.com/office/powerpoint/2010/main" val="78695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a:t>
            </a:r>
            <a:r>
              <a:rPr lang="en-US" i="1" dirty="0" smtClean="0"/>
              <a:t>Smarter Balanced</a:t>
            </a:r>
            <a:r>
              <a:rPr lang="en-US" i="1" baseline="0" dirty="0" smtClean="0"/>
              <a:t> Communication Resources Webpage </a:t>
            </a:r>
            <a:r>
              <a:rPr lang="en-US" baseline="0" dirty="0" smtClean="0"/>
              <a:t>provides an essential clearinghouse for family-friendly materials—many in both English and Spanish</a:t>
            </a:r>
          </a:p>
          <a:p>
            <a:pPr marL="171450" indent="-171450">
              <a:buFont typeface="Arial" panose="020B0604020202020204" pitchFamily="34" charset="0"/>
              <a:buChar char="•"/>
            </a:pPr>
            <a:r>
              <a:rPr lang="en-US" baseline="0" dirty="0" smtClean="0"/>
              <a:t>Available at http://www.ode.state.or.us/search/page/?id=4302 </a:t>
            </a:r>
          </a:p>
          <a:p>
            <a:pPr marL="171450" indent="-171450">
              <a:buFont typeface="Arial" panose="020B0604020202020204" pitchFamily="34" charset="0"/>
              <a:buChar char="•"/>
            </a:pPr>
            <a:r>
              <a:rPr lang="en-US" b="1" baseline="0" dirty="0" smtClean="0"/>
              <a:t>ODE’s FF Roadshow </a:t>
            </a:r>
            <a:r>
              <a:rPr lang="en-US" baseline="0" dirty="0" smtClean="0"/>
              <a:t>is in collaboration with local school districts and the Oregon PTA and is part of a larger departmental effort to increase awareness of Oregon’s state tests, provide accurate information to our communities, and dispel myths surrounding state standards and associated testing.</a:t>
            </a:r>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8</a:t>
            </a:fld>
            <a:endParaRPr lang="en-US"/>
          </a:p>
        </p:txBody>
      </p:sp>
    </p:spTree>
    <p:extLst>
      <p:ext uri="{BB962C8B-B14F-4D97-AF65-F5344CB8AC3E}">
        <p14:creationId xmlns:p14="http://schemas.microsoft.com/office/powerpoint/2010/main" val="247462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Consortium-wide:</a:t>
            </a:r>
          </a:p>
          <a:p>
            <a:pPr lvl="1"/>
            <a:r>
              <a:rPr lang="en-US" dirty="0" smtClean="0"/>
              <a:t>4.2+ million students across 16,549 schools</a:t>
            </a:r>
          </a:p>
          <a:p>
            <a:pPr lvl="1"/>
            <a:r>
              <a:rPr lang="en-US" dirty="0" smtClean="0"/>
              <a:t>19,000 items and performance tasks</a:t>
            </a:r>
          </a:p>
          <a:p>
            <a:r>
              <a:rPr lang="en-US" b="1" dirty="0" smtClean="0"/>
              <a:t>Oregon</a:t>
            </a:r>
          </a:p>
          <a:p>
            <a:pPr lvl="1"/>
            <a:r>
              <a:rPr lang="en-US" dirty="0" smtClean="0"/>
              <a:t>24,000+ students across 195 schools</a:t>
            </a:r>
          </a:p>
          <a:p>
            <a:r>
              <a:rPr lang="en-US" b="1" dirty="0" smtClean="0"/>
              <a:t>Lessons Learned</a:t>
            </a:r>
          </a:p>
          <a:p>
            <a:pPr lvl="1"/>
            <a:r>
              <a:rPr lang="en-US" dirty="0" smtClean="0"/>
              <a:t>Surveys and focus groups with 2,549 students and 93 educators</a:t>
            </a:r>
          </a:p>
          <a:p>
            <a:pPr lvl="2"/>
            <a:r>
              <a:rPr lang="en-US" dirty="0" smtClean="0"/>
              <a:t>Prioritize TA and student familiarity with test interface and question types early;</a:t>
            </a:r>
          </a:p>
          <a:p>
            <a:pPr lvl="2"/>
            <a:r>
              <a:rPr lang="en-US" dirty="0" smtClean="0"/>
              <a:t>Strengthen instructional alignment to Oregon’s new content standards;</a:t>
            </a:r>
          </a:p>
          <a:p>
            <a:pPr lvl="2"/>
            <a:r>
              <a:rPr lang="en-US" dirty="0" smtClean="0"/>
              <a:t>Increase opportunities for students to practice typing, word processing, multi-step problem-solving, and writing.</a:t>
            </a:r>
          </a:p>
          <a:p>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10</a:t>
            </a:fld>
            <a:endParaRPr lang="en-US"/>
          </a:p>
        </p:txBody>
      </p:sp>
    </p:spTree>
    <p:extLst>
      <p:ext uri="{BB962C8B-B14F-4D97-AF65-F5344CB8AC3E}">
        <p14:creationId xmlns:p14="http://schemas.microsoft.com/office/powerpoint/2010/main" val="159368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03104-B0A1-4889-AEA2-969FDACB8A6F}" type="slidenum">
              <a:rPr lang="en-US" smtClean="0"/>
              <a:t>23</a:t>
            </a:fld>
            <a:endParaRPr lang="en-US"/>
          </a:p>
        </p:txBody>
      </p:sp>
    </p:spTree>
    <p:extLst>
      <p:ext uri="{BB962C8B-B14F-4D97-AF65-F5344CB8AC3E}">
        <p14:creationId xmlns:p14="http://schemas.microsoft.com/office/powerpoint/2010/main" val="72367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pic>
        <p:nvPicPr>
          <p:cNvPr id="2050" name="Picture 2" descr="OAKS Tree Only Paper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7104" t="1495" r="28221" b="39485"/>
          <a:stretch>
            <a:fillRect/>
          </a:stretch>
        </p:blipFill>
        <p:spPr bwMode="auto">
          <a:xfrm>
            <a:off x="7787620" y="3773658"/>
            <a:ext cx="7604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6" name="Rectangle 15"/>
          <p:cNvSpPr>
            <a:spLocks noChangeArrowheads="1"/>
          </p:cNvSpPr>
          <p:nvPr userDrawn="1"/>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2" name="Rectangle 11"/>
          <p:cNvSpPr>
            <a:spLocks noChangeArrowheads="1"/>
          </p:cNvSpPr>
          <p:nvPr/>
        </p:nvSpPr>
        <p:spPr bwMode="auto">
          <a:xfrm>
            <a:off x="146304" y="6103652"/>
            <a:ext cx="8833104" cy="597567"/>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9" name="Subtitle 8"/>
          <p:cNvSpPr>
            <a:spLocks noGrp="1"/>
          </p:cNvSpPr>
          <p:nvPr>
            <p:ph type="subTitle" idx="1"/>
          </p:nvPr>
        </p:nvSpPr>
        <p:spPr>
          <a:xfrm>
            <a:off x="1371600" y="2819400"/>
            <a:ext cx="6400800" cy="3810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6"/>
                </a:solidFill>
              </a:defRPr>
            </a:lvl1pPr>
          </a:lstStyle>
          <a:p>
            <a:r>
              <a:rPr kumimoji="0" lang="en-US" dirty="0" smtClean="0"/>
              <a:t>Click to edit Master title style</a:t>
            </a:r>
            <a:endParaRPr kumimoji="0" lang="en-US" dirty="0"/>
          </a:p>
        </p:txBody>
      </p:sp>
      <p:sp>
        <p:nvSpPr>
          <p:cNvPr id="22" name="TextBox 21"/>
          <p:cNvSpPr txBox="1"/>
          <p:nvPr userDrawn="1"/>
        </p:nvSpPr>
        <p:spPr>
          <a:xfrm>
            <a:off x="2851404" y="6103652"/>
            <a:ext cx="3429000" cy="601948"/>
          </a:xfrm>
          <a:prstGeom prst="rect">
            <a:avLst/>
          </a:prstGeom>
          <a:solidFill>
            <a:schemeClr val="bg1"/>
          </a:solidFill>
        </p:spPr>
        <p:txBody>
          <a:bodyPr wrap="square" rtlCol="0">
            <a:spAutoFit/>
          </a:bodyPr>
          <a:lstStyle/>
          <a:p>
            <a:endParaRPr lang="en-US" dirty="0">
              <a:solidFill>
                <a:srgbClr val="663300"/>
              </a:solidFill>
            </a:endParaRPr>
          </a:p>
        </p:txBody>
      </p:sp>
      <p:pic>
        <p:nvPicPr>
          <p:cNvPr id="17" name="Picture 2" descr="OAKS Tree Only Paper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7104" t="1495" r="28221" b="39485"/>
          <a:stretch>
            <a:fillRect/>
          </a:stretch>
        </p:blipFill>
        <p:spPr bwMode="auto">
          <a:xfrm>
            <a:off x="4381897" y="2219690"/>
            <a:ext cx="380206" cy="4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userDrawn="1"/>
        </p:nvGrpSpPr>
        <p:grpSpPr>
          <a:xfrm>
            <a:off x="6637294" y="6248400"/>
            <a:ext cx="2025909" cy="342065"/>
            <a:chOff x="6096000" y="6172200"/>
            <a:chExt cx="2895600" cy="488908"/>
          </a:xfrm>
        </p:grpSpPr>
        <p:sp>
          <p:nvSpPr>
            <p:cNvPr id="24" name="Rectangle 23"/>
            <p:cNvSpPr/>
            <p:nvPr userDrawn="1"/>
          </p:nvSpPr>
          <p:spPr>
            <a:xfrm>
              <a:off x="6096000" y="6172200"/>
              <a:ext cx="2895600" cy="4889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pic>
          <p:nvPicPr>
            <p:cNvPr id="25" name="Picture 4" descr="J:\ASMT\Communication--Jessie\Logos and Brands\ODE Labels\Learning\ISAA\PNG\lbl_Learning-ISAAU-T2AsmtAccou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0" y="6211642"/>
              <a:ext cx="2895600" cy="449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userDrawn="1"/>
        </p:nvGrpSpPr>
        <p:grpSpPr>
          <a:xfrm>
            <a:off x="533400" y="6172200"/>
            <a:ext cx="1447800" cy="463439"/>
            <a:chOff x="533400" y="6234795"/>
            <a:chExt cx="1447800" cy="463439"/>
          </a:xfrm>
        </p:grpSpPr>
        <p:sp>
          <p:nvSpPr>
            <p:cNvPr id="27" name="Rectangle 26"/>
            <p:cNvSpPr/>
            <p:nvPr userDrawn="1"/>
          </p:nvSpPr>
          <p:spPr>
            <a:xfrm>
              <a:off x="533400" y="6234795"/>
              <a:ext cx="1447800" cy="4634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pic>
          <p:nvPicPr>
            <p:cNvPr id="28" name="Picture 2" descr="J:\ASMT\Communication--Jessie\Logos and Brands\source\Smarter Balanced\SmarterBalanced_logo_HEADE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6248400"/>
              <a:ext cx="1447800" cy="409881"/>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8"/>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30" name="Rectangle 29"/>
          <p:cNvSpPr/>
          <p:nvPr userDrawn="1"/>
        </p:nvSpPr>
        <p:spPr>
          <a:xfrm>
            <a:off x="-76200" y="0"/>
            <a:ext cx="9220200" cy="6858000"/>
          </a:xfrm>
          <a:prstGeom prst="rect">
            <a:avLst/>
          </a:prstGeom>
          <a:blipFill dpi="0" rotWithShape="1">
            <a:blip r:embed="rId5"/>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1" name="Rectangle 30"/>
          <p:cNvSpPr/>
          <p:nvPr userDrawn="1"/>
        </p:nvSpPr>
        <p:spPr>
          <a:xfrm>
            <a:off x="333248" y="2059166"/>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2" name="Rectangle 31"/>
          <p:cNvSpPr/>
          <p:nvPr userDrawn="1"/>
        </p:nvSpPr>
        <p:spPr>
          <a:xfrm>
            <a:off x="7560460" y="2061198"/>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3" name="Rectangle 32"/>
          <p:cNvSpPr/>
          <p:nvPr userDrawn="1"/>
        </p:nvSpPr>
        <p:spPr>
          <a:xfrm>
            <a:off x="7700522" y="2253222"/>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4" name="Rectangle 33"/>
          <p:cNvSpPr/>
          <p:nvPr userDrawn="1"/>
        </p:nvSpPr>
        <p:spPr>
          <a:xfrm>
            <a:off x="433291" y="2172185"/>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5" name="Rectangle 34"/>
          <p:cNvSpPr/>
          <p:nvPr userDrawn="1"/>
        </p:nvSpPr>
        <p:spPr>
          <a:xfrm>
            <a:off x="529630" y="3675840"/>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36" name="Title 1"/>
          <p:cNvSpPr txBox="1">
            <a:spLocks/>
          </p:cNvSpPr>
          <p:nvPr userDrawn="1"/>
        </p:nvSpPr>
        <p:spPr>
          <a:xfrm>
            <a:off x="592513" y="2343597"/>
            <a:ext cx="6629400" cy="1219201"/>
          </a:xfrm>
          <a:prstGeom prst="rect">
            <a:avLst/>
          </a:prstGeom>
        </p:spPr>
        <p:txBody>
          <a:bodyPr vert="horz" anchor="b" anchorCtr="0">
            <a:noAutofit/>
          </a:bodyPr>
          <a:lstStyle>
            <a:lvl1pPr algn="ctr" rtl="0" eaLnBrk="1" latinLnBrk="0" hangingPunct="1">
              <a:spcBef>
                <a:spcPct val="0"/>
              </a:spcBef>
              <a:buNone/>
              <a:defRPr kumimoji="0" sz="4000" kern="1200" cap="small" baseline="0">
                <a:solidFill>
                  <a:schemeClr val="accent1">
                    <a:lumMod val="50000"/>
                  </a:schemeClr>
                </a:solidFill>
                <a:latin typeface="+mj-lt"/>
                <a:ea typeface="+mj-ea"/>
                <a:cs typeface="+mj-cs"/>
              </a:defRPr>
            </a:lvl1pPr>
          </a:lstStyle>
          <a:p>
            <a:r>
              <a:rPr lang="en-US" smtClean="0">
                <a:solidFill>
                  <a:srgbClr val="C9C9C9">
                    <a:lumMod val="50000"/>
                  </a:srgbClr>
                </a:solidFill>
              </a:rPr>
              <a:t>Click to edit Master title style</a:t>
            </a:r>
            <a:endParaRPr lang="en-US" dirty="0">
              <a:solidFill>
                <a:srgbClr val="C9C9C9">
                  <a:lumMod val="50000"/>
                </a:srgbClr>
              </a:solidFill>
            </a:endParaRPr>
          </a:p>
        </p:txBody>
      </p:sp>
      <p:pic>
        <p:nvPicPr>
          <p:cNvPr id="37" name="Picture 2" descr="OAKS Tree Only Paper_2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27104" t="1495" r="28221" b="39485"/>
          <a:stretch>
            <a:fillRect/>
          </a:stretch>
        </p:blipFill>
        <p:spPr bwMode="auto">
          <a:xfrm>
            <a:off x="7775428" y="2890222"/>
            <a:ext cx="7604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Subtitle 2"/>
          <p:cNvSpPr txBox="1">
            <a:spLocks/>
          </p:cNvSpPr>
          <p:nvPr userDrawn="1"/>
        </p:nvSpPr>
        <p:spPr>
          <a:xfrm>
            <a:off x="642805" y="3779423"/>
            <a:ext cx="6553200" cy="457200"/>
          </a:xfrm>
          <a:prstGeom prst="rect">
            <a:avLst/>
          </a:prstGeom>
          <a:solidFill>
            <a:schemeClr val="accent1">
              <a:lumMod val="40000"/>
              <a:lumOff val="60000"/>
            </a:schemeClr>
          </a:solidFill>
        </p:spPr>
        <p:txBody>
          <a:bodyPr vert="horz">
            <a:normAutofit/>
          </a:bodyPr>
          <a:lstStyle>
            <a:lvl1pPr marL="0" indent="0" algn="ctr" rtl="0" eaLnBrk="1" latinLnBrk="0" hangingPunct="1">
              <a:spcBef>
                <a:spcPct val="20000"/>
              </a:spcBef>
              <a:buClr>
                <a:schemeClr val="bg1">
                  <a:lumMod val="75000"/>
                </a:schemeClr>
              </a:buClr>
              <a:buSzPct val="85000"/>
              <a:buFont typeface="Wingdings 2"/>
              <a:buNone/>
              <a:defRPr kumimoji="0" sz="1800" kern="1200" cap="all" spc="300" baseline="0">
                <a:solidFill>
                  <a:srgbClr val="FFFFFF"/>
                </a:solidFill>
                <a:latin typeface="+mn-lt"/>
                <a:ea typeface="+mn-ea"/>
                <a:cs typeface="+mn-cs"/>
              </a:defRPr>
            </a:lvl1pPr>
            <a:lvl2pPr marL="457200" indent="0" algn="ctr" rtl="0" eaLnBrk="1" latinLnBrk="0" hangingPunct="1">
              <a:spcBef>
                <a:spcPct val="20000"/>
              </a:spcBef>
              <a:buClr>
                <a:schemeClr val="bg1">
                  <a:lumMod val="75000"/>
                </a:schemeClr>
              </a:buClr>
              <a:buSzPct val="70000"/>
              <a:buFont typeface="Wingdings"/>
              <a:buNone/>
              <a:defRPr kumimoji="0" sz="2200" kern="1200">
                <a:solidFill>
                  <a:schemeClr val="tx1">
                    <a:tint val="75000"/>
                  </a:schemeClr>
                </a:solidFill>
                <a:latin typeface="+mn-lt"/>
                <a:ea typeface="+mn-ea"/>
                <a:cs typeface="+mn-cs"/>
              </a:defRPr>
            </a:lvl2pPr>
            <a:lvl3pPr marL="914400" indent="0" algn="ctr" rtl="0" eaLnBrk="1" latinLnBrk="0" hangingPunct="1">
              <a:spcBef>
                <a:spcPct val="20000"/>
              </a:spcBef>
              <a:buClr>
                <a:schemeClr val="bg1">
                  <a:lumMod val="75000"/>
                </a:schemeClr>
              </a:buClr>
              <a:buSzPct val="75000"/>
              <a:buFont typeface="Wingdings 2"/>
              <a:buNone/>
              <a:defRPr kumimoji="0" sz="20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bg1">
                  <a:lumMod val="75000"/>
                </a:schemeClr>
              </a:buClr>
              <a:buSzPct val="70000"/>
              <a:buFont typeface="Wingdings"/>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bg1">
                  <a:lumMod val="75000"/>
                </a:schemeClr>
              </a:buClr>
              <a:buFontTx/>
              <a:buNone/>
              <a:defRPr kumimoji="0" sz="18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tint val="75000"/>
                  </a:schemeClr>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tint val="75000"/>
                  </a:schemeClr>
                </a:solidFill>
                <a:latin typeface="+mn-lt"/>
                <a:ea typeface="+mn-ea"/>
                <a:cs typeface="+mn-cs"/>
              </a:defRPr>
            </a:lvl9pPr>
          </a:lstStyle>
          <a:p>
            <a:pPr>
              <a:buClr>
                <a:srgbClr val="B9D98F">
                  <a:lumMod val="75000"/>
                </a:srgbClr>
              </a:buClr>
            </a:pPr>
            <a:r>
              <a:rPr lang="en-US" smtClean="0"/>
              <a:t>Click to edit Master subtitle style</a:t>
            </a:r>
            <a:endParaRPr lang="en-US" dirty="0"/>
          </a:p>
        </p:txBody>
      </p:sp>
    </p:spTree>
    <p:extLst>
      <p:ext uri="{BB962C8B-B14F-4D97-AF65-F5344CB8AC3E}">
        <p14:creationId xmlns:p14="http://schemas.microsoft.com/office/powerpoint/2010/main" val="741385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304800" y="1600200"/>
            <a:ext cx="8503920" cy="4419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3046045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4" name="Rectangle 3"/>
          <p:cNvSpPr/>
          <p:nvPr userDrawn="1"/>
        </p:nvSpPr>
        <p:spPr>
          <a:xfrm>
            <a:off x="-76200" y="0"/>
            <a:ext cx="92202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1" name="Rectangle 20"/>
          <p:cNvSpPr/>
          <p:nvPr userDrawn="1"/>
        </p:nvSpPr>
        <p:spPr>
          <a:xfrm>
            <a:off x="333248" y="2059166"/>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4" name="Rectangle 23"/>
          <p:cNvSpPr/>
          <p:nvPr userDrawn="1"/>
        </p:nvSpPr>
        <p:spPr>
          <a:xfrm>
            <a:off x="7560460" y="2061198"/>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5" name="Rectangle 24"/>
          <p:cNvSpPr/>
          <p:nvPr userDrawn="1"/>
        </p:nvSpPr>
        <p:spPr>
          <a:xfrm>
            <a:off x="7700522" y="2253222"/>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6" name="Rectangle 25"/>
          <p:cNvSpPr/>
          <p:nvPr userDrawn="1"/>
        </p:nvSpPr>
        <p:spPr>
          <a:xfrm>
            <a:off x="433291" y="2172185"/>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7" name="Rectangle 26"/>
          <p:cNvSpPr/>
          <p:nvPr userDrawn="1"/>
        </p:nvSpPr>
        <p:spPr>
          <a:xfrm>
            <a:off x="529630" y="3675840"/>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sp>
        <p:nvSpPr>
          <p:cNvPr id="29" name="Title 1"/>
          <p:cNvSpPr>
            <a:spLocks noGrp="1"/>
          </p:cNvSpPr>
          <p:nvPr>
            <p:ph type="ctrTitle"/>
          </p:nvPr>
        </p:nvSpPr>
        <p:spPr>
          <a:xfrm>
            <a:off x="592513" y="2343597"/>
            <a:ext cx="6629400" cy="1219201"/>
          </a:xfrm>
        </p:spPr>
        <p:txBody>
          <a:bodyPr anchor="b" anchorCtr="0">
            <a:noAutofit/>
          </a:bodyPr>
          <a:lstStyle>
            <a:lvl1pPr>
              <a:defRPr sz="4000">
                <a:solidFill>
                  <a:schemeClr val="accent1">
                    <a:lumMod val="50000"/>
                  </a:schemeClr>
                </a:solidFill>
              </a:defRPr>
            </a:lvl1pPr>
          </a:lstStyle>
          <a:p>
            <a:r>
              <a:rPr lang="en-US" dirty="0" smtClean="0"/>
              <a:t>Click to edit Master title style</a:t>
            </a:r>
            <a:endParaRPr lang="en-US" dirty="0"/>
          </a:p>
        </p:txBody>
      </p:sp>
      <p:pic>
        <p:nvPicPr>
          <p:cNvPr id="30" name="Picture 2" descr="OAKS Tree Only Paper_201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27104" t="1495" r="28221" b="39485"/>
          <a:stretch>
            <a:fillRect/>
          </a:stretch>
        </p:blipFill>
        <p:spPr bwMode="auto">
          <a:xfrm>
            <a:off x="7775428" y="2890222"/>
            <a:ext cx="760412"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ubtitle 2"/>
          <p:cNvSpPr>
            <a:spLocks noGrp="1"/>
          </p:cNvSpPr>
          <p:nvPr>
            <p:ph type="subTitle" idx="1"/>
          </p:nvPr>
        </p:nvSpPr>
        <p:spPr>
          <a:xfrm>
            <a:off x="642805" y="3779423"/>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923320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a:prstGeom prst="rect">
            <a:avLst/>
          </a:prstGeom>
        </p:spPr>
        <p:txBody>
          <a:bodyPr/>
          <a:lstStyle/>
          <a:p>
            <a:fld id="{82C6D8B5-3D11-470C-873E-925C97ADE43D}" type="datetime1">
              <a:rPr lang="en-US" smtClean="0">
                <a:solidFill>
                  <a:srgbClr val="663300"/>
                </a:solidFill>
              </a:rPr>
              <a:pPr/>
              <a:t>2/19/2015</a:t>
            </a:fld>
            <a:endParaRPr lang="en-US">
              <a:solidFill>
                <a:srgbClr val="663300"/>
              </a:solidFill>
            </a:endParaRPr>
          </a:p>
        </p:txBody>
      </p:sp>
      <p:sp>
        <p:nvSpPr>
          <p:cNvPr id="6" name="Footer Placeholder 5"/>
          <p:cNvSpPr>
            <a:spLocks noGrp="1"/>
          </p:cNvSpPr>
          <p:nvPr>
            <p:ph type="ftr" sz="quarter" idx="11"/>
          </p:nvPr>
        </p:nvSpPr>
        <p:spPr>
          <a:xfrm>
            <a:off x="304800" y="6410848"/>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sp>
        <p:nvSpPr>
          <p:cNvPr id="7" name="Slide Number Placeholder 6"/>
          <p:cNvSpPr>
            <a:spLocks noGrp="1"/>
          </p:cNvSpPr>
          <p:nvPr>
            <p:ph type="sldNum" sz="quarter" idx="12"/>
          </p:nvPr>
        </p:nvSpPr>
        <p:spPr>
          <a:xfrm>
            <a:off x="4343400" y="1040174"/>
            <a:ext cx="457200" cy="441325"/>
          </a:xfrm>
          <a:prstGeom prst="rect">
            <a:avLst/>
          </a:prstGeom>
        </p:spPr>
        <p:txBody>
          <a:bodyPr/>
          <a:lstStyle/>
          <a:p>
            <a:fld id="{CEB2204D-2938-493C-86A2-C49CF71EEF58}" type="slidenum">
              <a:rPr lang="en-US" smtClean="0">
                <a:solidFill>
                  <a:srgbClr val="663300"/>
                </a:solidFill>
              </a:rPr>
              <a:pPr/>
              <a:t>‹#›</a:t>
            </a:fld>
            <a:endParaRPr lang="en-US">
              <a:solidFill>
                <a:srgbClr val="663300"/>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285400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fld id="{A8775C08-7F7B-406A-A262-BBC4C127E453}" type="datetime1">
              <a:rPr lang="en-US" smtClean="0">
                <a:solidFill>
                  <a:srgbClr val="663300"/>
                </a:solidFill>
              </a:rPr>
              <a:pPr/>
              <a:t>2/19/2015</a:t>
            </a:fld>
            <a:endParaRPr lang="en-US">
              <a:solidFill>
                <a:srgbClr val="663300"/>
              </a:solidFill>
            </a:endParaRPr>
          </a:p>
        </p:txBody>
      </p:sp>
      <p:sp>
        <p:nvSpPr>
          <p:cNvPr id="8" name="Footer Placeholder 7"/>
          <p:cNvSpPr>
            <a:spLocks noGrp="1"/>
          </p:cNvSpPr>
          <p:nvPr>
            <p:ph type="ftr" sz="quarter" idx="11"/>
          </p:nvPr>
        </p:nvSpPr>
        <p:spPr>
          <a:xfrm>
            <a:off x="304800" y="6409944"/>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2" descr="OAKS Web Button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61876" y="1050525"/>
            <a:ext cx="438158" cy="4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Office of Learni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8604" y="6424103"/>
            <a:ext cx="251460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9229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5791200" y="6404984"/>
            <a:ext cx="3044952" cy="365760"/>
          </a:xfrm>
          <a:prstGeom prst="rect">
            <a:avLst/>
          </a:prstGeom>
        </p:spPr>
        <p:txBody>
          <a:bodyPr/>
          <a:lstStyle/>
          <a:p>
            <a:fld id="{FDD5EBE9-E9DB-497A-8535-1DE8D4B3D0A9}" type="datetime1">
              <a:rPr lang="en-US" smtClean="0">
                <a:solidFill>
                  <a:srgbClr val="663300"/>
                </a:solidFill>
              </a:rPr>
              <a:pPr/>
              <a:t>2/19/2015</a:t>
            </a:fld>
            <a:endParaRPr lang="en-US">
              <a:solidFill>
                <a:srgbClr val="663300"/>
              </a:solidFill>
            </a:endParaRPr>
          </a:p>
        </p:txBody>
      </p:sp>
      <p:sp>
        <p:nvSpPr>
          <p:cNvPr id="4" name="Footer Placeholder 3"/>
          <p:cNvSpPr>
            <a:spLocks noGrp="1"/>
          </p:cNvSpPr>
          <p:nvPr>
            <p:ph type="ftr" sz="quarter" idx="11"/>
          </p:nvPr>
        </p:nvSpPr>
        <p:spPr>
          <a:xfrm>
            <a:off x="304800" y="6410848"/>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sp>
        <p:nvSpPr>
          <p:cNvPr id="5" name="Slide Number Placeholder 4"/>
          <p:cNvSpPr>
            <a:spLocks noGrp="1"/>
          </p:cNvSpPr>
          <p:nvPr>
            <p:ph type="sldNum" sz="quarter" idx="12"/>
          </p:nvPr>
        </p:nvSpPr>
        <p:spPr>
          <a:xfrm>
            <a:off x="4343400" y="1036020"/>
            <a:ext cx="457200" cy="441325"/>
          </a:xfrm>
          <a:prstGeom prst="rect">
            <a:avLst/>
          </a:prstGeom>
        </p:spPr>
        <p:txBody>
          <a:bodyPr/>
          <a:lstStyle/>
          <a:p>
            <a:fld id="{CEB2204D-2938-493C-86A2-C49CF71EEF58}" type="slidenum">
              <a:rPr lang="en-US" smtClean="0">
                <a:solidFill>
                  <a:srgbClr val="663300"/>
                </a:solidFill>
              </a:rPr>
              <a:pPr/>
              <a:t>‹#›</a:t>
            </a:fld>
            <a:endParaRPr lang="en-US">
              <a:solidFill>
                <a:srgbClr val="663300"/>
              </a:solidFill>
            </a:endParaRPr>
          </a:p>
        </p:txBody>
      </p:sp>
    </p:spTree>
    <p:extLst>
      <p:ext uri="{BB962C8B-B14F-4D97-AF65-F5344CB8AC3E}">
        <p14:creationId xmlns:p14="http://schemas.microsoft.com/office/powerpoint/2010/main" val="446231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2" name="Date Placeholder 1"/>
          <p:cNvSpPr>
            <a:spLocks noGrp="1"/>
          </p:cNvSpPr>
          <p:nvPr>
            <p:ph type="dt" sz="half" idx="10"/>
          </p:nvPr>
        </p:nvSpPr>
        <p:spPr>
          <a:xfrm>
            <a:off x="5791200" y="6404984"/>
            <a:ext cx="3044952" cy="365760"/>
          </a:xfrm>
          <a:prstGeom prst="rect">
            <a:avLst/>
          </a:prstGeom>
        </p:spPr>
        <p:txBody>
          <a:bodyPr/>
          <a:lstStyle/>
          <a:p>
            <a:fld id="{C79052FC-CBE8-452E-B7D3-6BE30A91BDBD}" type="datetime1">
              <a:rPr lang="en-US" smtClean="0">
                <a:solidFill>
                  <a:srgbClr val="663300"/>
                </a:solidFill>
              </a:rPr>
              <a:pPr/>
              <a:t>2/19/2015</a:t>
            </a:fld>
            <a:endParaRPr lang="en-US">
              <a:solidFill>
                <a:srgbClr val="663300"/>
              </a:solidFill>
            </a:endParaRPr>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pic>
        <p:nvPicPr>
          <p:cNvPr id="11" name="Picture 2" descr="OAKS Web Button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43777" y="6327792"/>
            <a:ext cx="438158" cy="4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967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1" name="Rectangle 20"/>
          <p:cNvSpPr>
            <a:spLocks noChangeArrowheads="1"/>
          </p:cNvSpPr>
          <p:nvPr/>
        </p:nvSpPr>
        <p:spPr bwMode="auto">
          <a:xfrm>
            <a:off x="149352" y="6172201"/>
            <a:ext cx="8833104" cy="525748"/>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3" name="Rectangle 12"/>
          <p:cNvSpPr/>
          <p:nvPr/>
        </p:nvSpPr>
        <p:spPr>
          <a:xfrm>
            <a:off x="152400" y="609600"/>
            <a:ext cx="16764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2" name="Title 1"/>
          <p:cNvSpPr>
            <a:spLocks noGrp="1"/>
          </p:cNvSpPr>
          <p:nvPr>
            <p:ph type="title"/>
          </p:nvPr>
        </p:nvSpPr>
        <p:spPr>
          <a:xfrm>
            <a:off x="304800" y="685800"/>
            <a:ext cx="1752600" cy="990600"/>
          </a:xfrm>
        </p:spPr>
        <p:txBody>
          <a:bodyPr anchor="b">
            <a:noAutofit/>
          </a:bodyPr>
          <a:lstStyle>
            <a:lvl1pPr algn="l">
              <a:buNone/>
              <a:defRPr sz="1800" b="1">
                <a:solidFill>
                  <a:srgbClr val="FFFFFF"/>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228600" y="1752600"/>
            <a:ext cx="14478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20" name="Content Placeholder 19"/>
          <p:cNvSpPr>
            <a:spLocks noGrp="1"/>
          </p:cNvSpPr>
          <p:nvPr>
            <p:ph sz="quarter" idx="1"/>
          </p:nvPr>
        </p:nvSpPr>
        <p:spPr>
          <a:xfrm>
            <a:off x="2057400" y="685800"/>
            <a:ext cx="6705600" cy="54102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4673229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5" name="Date Placeholder 4"/>
          <p:cNvSpPr>
            <a:spLocks noGrp="1"/>
          </p:cNvSpPr>
          <p:nvPr>
            <p:ph type="dt" sz="half" idx="10"/>
          </p:nvPr>
        </p:nvSpPr>
        <p:spPr>
          <a:xfrm>
            <a:off x="5788152" y="6404984"/>
            <a:ext cx="3044952" cy="365760"/>
          </a:xfrm>
          <a:prstGeom prst="rect">
            <a:avLst/>
          </a:prstGeom>
        </p:spPr>
        <p:txBody>
          <a:bodyPr/>
          <a:lstStyle/>
          <a:p>
            <a:fld id="{059E0B67-9E5B-4777-A009-858CEC886942}" type="datetime1">
              <a:rPr lang="en-US" smtClean="0">
                <a:solidFill>
                  <a:srgbClr val="663300"/>
                </a:solidFill>
              </a:rPr>
              <a:pPr/>
              <a:t>2/19/2015</a:t>
            </a:fld>
            <a:endParaRPr lang="en-US">
              <a:solidFill>
                <a:srgbClr val="663300"/>
              </a:solidFill>
            </a:endParaRPr>
          </a:p>
        </p:txBody>
      </p:sp>
      <p:sp>
        <p:nvSpPr>
          <p:cNvPr id="6" name="Footer Placeholder 5"/>
          <p:cNvSpPr>
            <a:spLocks noGrp="1"/>
          </p:cNvSpPr>
          <p:nvPr>
            <p:ph type="ftr" sz="quarter" idx="11"/>
          </p:nvPr>
        </p:nvSpPr>
        <p:spPr>
          <a:xfrm>
            <a:off x="301752" y="6410848"/>
            <a:ext cx="3584448"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pic>
        <p:nvPicPr>
          <p:cNvPr id="23" name="Picture 2" descr="OAKS Web Button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9888" y="323088"/>
            <a:ext cx="438158" cy="4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Office of Learni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8604" y="6424103"/>
            <a:ext cx="251460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8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343400"/>
          </a:xfrm>
        </p:spPr>
        <p:txBody>
          <a:bodyPr/>
          <a:lstStyle>
            <a:lvl1pPr marL="342900" indent="-228600">
              <a:buSzPct val="100000"/>
              <a:buFont typeface="Wingdings" panose="05000000000000000000" pitchFamily="2" charset="2"/>
              <a:buChar char="§"/>
              <a:defRPr/>
            </a:lvl1pPr>
            <a:lvl2pPr marL="640080" indent="-228600">
              <a:buSzPct val="100000"/>
              <a:buFont typeface="Arial" panose="020B0604020202020204" pitchFamily="34" charset="0"/>
              <a:buChar char="•"/>
              <a:defRPr/>
            </a:lvl2pPr>
            <a:lvl3pPr marL="914400" indent="-228600">
              <a:buSzPct val="100000"/>
              <a:buFont typeface="Courier New" panose="02070309020205020404" pitchFamily="49" charset="0"/>
              <a:buChar char="o"/>
              <a:defRPr/>
            </a:lvl3pPr>
            <a:lvl4pPr marL="1280160" indent="-228600">
              <a:buSzPct val="100000"/>
              <a:buFont typeface="Wingdings" panose="05000000000000000000" pitchFamily="2" charset="2"/>
              <a:buChar char="v"/>
              <a:defRPr/>
            </a:lvl4pPr>
            <a:lvl5pPr marL="1554480" indent="-228600">
              <a:buSzPct val="100000"/>
              <a:buFont typeface="Wingdings" panose="05000000000000000000"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17ACD3B2-23CE-4CC1-AC69-CE896D43AD09}" type="datetime1">
              <a:rPr lang="en-US" smtClean="0">
                <a:solidFill>
                  <a:srgbClr val="663300"/>
                </a:solidFill>
              </a:rPr>
              <a:pPr/>
              <a:t>2/19/2015</a:t>
            </a:fld>
            <a:endParaRPr lang="en-US">
              <a:solidFill>
                <a:srgbClr val="6633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CEB2204D-2938-493C-86A2-C49CF71EEF58}" type="slidenum">
              <a:rPr lang="en-US" smtClean="0">
                <a:solidFill>
                  <a:srgbClr val="663300"/>
                </a:solidFill>
              </a:rPr>
              <a:pPr/>
              <a:t>‹#›</a:t>
            </a:fld>
            <a:endParaRPr lang="en-US">
              <a:solidFill>
                <a:srgbClr val="663300"/>
              </a:solidFill>
            </a:endParaRPr>
          </a:p>
        </p:txBody>
      </p:sp>
    </p:spTree>
    <p:extLst>
      <p:ext uri="{BB962C8B-B14F-4D97-AF65-F5344CB8AC3E}">
        <p14:creationId xmlns:p14="http://schemas.microsoft.com/office/powerpoint/2010/main" val="8751946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fld id="{35760241-52D4-4C0D-9708-865D3B8131F7}" type="datetime1">
              <a:rPr lang="en-US" smtClean="0">
                <a:solidFill>
                  <a:srgbClr val="663300"/>
                </a:solidFill>
              </a:rPr>
              <a:pPr/>
              <a:t>2/19/2015</a:t>
            </a:fld>
            <a:endParaRPr lang="en-US">
              <a:solidFill>
                <a:srgbClr val="663300"/>
              </a:solidFill>
            </a:endParaRPr>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r>
              <a:rPr lang="en-US" dirty="0" smtClean="0">
                <a:solidFill>
                  <a:srgbClr val="663300"/>
                </a:solidFill>
              </a:rPr>
              <a:t>Office of Learning – Assessment</a:t>
            </a:r>
          </a:p>
          <a:p>
            <a:endParaRPr lang="en-US" dirty="0">
              <a:solidFill>
                <a:srgbClr val="663300"/>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dirty="0" smtClean="0"/>
              <a:t>Click to edit Master title style</a:t>
            </a:r>
            <a:endParaRPr kumimoji="0" lang="en-US" dirty="0"/>
          </a:p>
        </p:txBody>
      </p:sp>
      <p:pic>
        <p:nvPicPr>
          <p:cNvPr id="16" name="Picture 2" descr="OAKS Web Button_201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200" y="3020251"/>
            <a:ext cx="438158" cy="4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Office of Learni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08604" y="6424103"/>
            <a:ext cx="2514600"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344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7EAFB0-E0FF-45D9-84B3-A9366065E3C0}" type="datetimeFigureOut">
              <a:rPr lang="en-US" smtClean="0"/>
              <a:t>2/19/2015</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2666FB1-24C2-4369-A97B-2B1A9B6E5AB7}"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4000"/>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 y="101600"/>
            <a:ext cx="8961120" cy="6664960"/>
          </a:xfrm>
          <a:prstGeom prst="roundRect">
            <a:avLst>
              <a:gd name="adj" fmla="val 1735"/>
            </a:avLst>
          </a:prstGeom>
          <a:blipFill dpi="0" rotWithShape="1">
            <a:blip r:embed="rId12">
              <a:alphaModFix amt="46000"/>
            </a:blip>
            <a:srcRect/>
            <a:tile tx="0" ty="0" sx="100000" sy="100000" flip="none" algn="tl"/>
          </a:blip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a:solidFill>
            <a:srgbClr val="EAEAEA"/>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grpSp>
        <p:nvGrpSpPr>
          <p:cNvPr id="5" name="Group 4"/>
          <p:cNvGrpSpPr/>
          <p:nvPr userDrawn="1"/>
        </p:nvGrpSpPr>
        <p:grpSpPr>
          <a:xfrm>
            <a:off x="6637294" y="6271549"/>
            <a:ext cx="2025909" cy="342065"/>
            <a:chOff x="6096000" y="6172200"/>
            <a:chExt cx="2895600" cy="488908"/>
          </a:xfrm>
        </p:grpSpPr>
        <p:sp>
          <p:nvSpPr>
            <p:cNvPr id="4" name="Rectangle 3"/>
            <p:cNvSpPr/>
            <p:nvPr userDrawn="1"/>
          </p:nvSpPr>
          <p:spPr>
            <a:xfrm>
              <a:off x="6096000" y="6172200"/>
              <a:ext cx="2895600" cy="4889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J:\ASMT\Communication--Jessie\Logos and Brands\ODE Labels\Learning\ISAA\PNG\lbl_Learning-ISAAU-T2AsmtAccount.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96000" y="6211642"/>
              <a:ext cx="2895600" cy="449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userDrawn="1"/>
        </p:nvGrpSpPr>
        <p:grpSpPr>
          <a:xfrm>
            <a:off x="4332647" y="1295400"/>
            <a:ext cx="460952" cy="412187"/>
            <a:chOff x="5798708" y="6127641"/>
            <a:chExt cx="496420" cy="443903"/>
          </a:xfrm>
          <a:solidFill>
            <a:schemeClr val="accent1"/>
          </a:solidFill>
        </p:grpSpPr>
        <p:sp>
          <p:nvSpPr>
            <p:cNvPr id="16" name="Rectangle 15"/>
            <p:cNvSpPr/>
            <p:nvPr userDrawn="1"/>
          </p:nvSpPr>
          <p:spPr>
            <a:xfrm>
              <a:off x="5798708" y="6127641"/>
              <a:ext cx="496420" cy="443903"/>
            </a:xfrm>
            <a:prstGeom prst="round2SameRect">
              <a:avLst/>
            </a:prstGeom>
            <a:grp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OAKS Tree Only Paper_201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27104" t="1495" r="28221" b="39485"/>
            <a:stretch>
              <a:fillRect/>
            </a:stretch>
          </p:blipFill>
          <p:spPr bwMode="auto">
            <a:xfrm>
              <a:off x="5856814" y="6145929"/>
              <a:ext cx="380206" cy="400843"/>
            </a:xfrm>
            <a:prstGeom prst="round2Same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userDrawn="1"/>
        </p:nvGrpSpPr>
        <p:grpSpPr>
          <a:xfrm>
            <a:off x="533400" y="6242161"/>
            <a:ext cx="1524000" cy="463439"/>
            <a:chOff x="533400" y="6234795"/>
            <a:chExt cx="1447800" cy="463439"/>
          </a:xfrm>
        </p:grpSpPr>
        <p:sp>
          <p:nvSpPr>
            <p:cNvPr id="6" name="Rectangle 5"/>
            <p:cNvSpPr/>
            <p:nvPr userDrawn="1"/>
          </p:nvSpPr>
          <p:spPr>
            <a:xfrm>
              <a:off x="533400" y="6234795"/>
              <a:ext cx="1447800" cy="4634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J:\ASMT\Communication--Jessie\Logos and Brands\source\Smarter Balanced\SmarterBalanced_logo_HEADER.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3400" y="6248400"/>
              <a:ext cx="1447800" cy="409881"/>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3500" kern="1200" cap="all" baseline="0">
          <a:solidFill>
            <a:srgbClr val="FFFFFF"/>
          </a:solidFill>
          <a:latin typeface="+mj-lt"/>
          <a:ea typeface="+mj-ea"/>
          <a:cs typeface="+mj-cs"/>
        </a:defRPr>
      </a:lvl1pPr>
    </p:titleStyle>
    <p:bodyStyle>
      <a:lvl1pPr marL="342900" indent="-228600" algn="l" defTabSz="914400" rtl="0" eaLnBrk="1" latinLnBrk="0" hangingPunct="1">
        <a:spcBef>
          <a:spcPct val="20000"/>
        </a:spcBef>
        <a:buClr>
          <a:schemeClr val="accent2"/>
        </a:buClr>
        <a:buSzPct val="100000"/>
        <a:buFont typeface="Wingdings" panose="05000000000000000000" pitchFamily="2" charset="2"/>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anose="020B0604020202020204"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2"/>
        </a:buClr>
        <a:buSzPct val="100000"/>
        <a:buFont typeface="Courier New" panose="02070309020205020404" pitchFamily="49" charset="0"/>
        <a:buChar char="o"/>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2"/>
        </a:buClr>
        <a:buSzPct val="100000"/>
        <a:buFont typeface="Wingdings" panose="05000000000000000000" pitchFamily="2" charset="2"/>
        <a:buChar char="v"/>
        <a:defRPr sz="1600" kern="1200">
          <a:solidFill>
            <a:schemeClr val="tx2"/>
          </a:solidFill>
          <a:latin typeface="+mn-lt"/>
          <a:ea typeface="+mn-ea"/>
          <a:cs typeface="+mn-cs"/>
        </a:defRPr>
      </a:lvl4pPr>
      <a:lvl5pPr marL="1668780" indent="-342900" algn="l" defTabSz="914400" rtl="0" eaLnBrk="1" latinLnBrk="0" hangingPunct="1">
        <a:spcBef>
          <a:spcPct val="20000"/>
        </a:spcBef>
        <a:buClr>
          <a:schemeClr val="accent2"/>
        </a:buClr>
        <a:buSzPct val="100000"/>
        <a:buFont typeface="Wingdings" panose="05000000000000000000" pitchFamily="2" charset="2"/>
        <a:buChar char="Ø"/>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blip>
          <a:srcRect/>
          <a:tile tx="0" ty="0" sx="100000" sy="100000" flip="none" algn="tl"/>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9" name="Rectangle 8"/>
          <p:cNvSpPr>
            <a:spLocks noChangeArrowheads="1"/>
          </p:cNvSpPr>
          <p:nvPr/>
        </p:nvSpPr>
        <p:spPr bwMode="auto">
          <a:xfrm>
            <a:off x="304800" y="6111304"/>
            <a:ext cx="8534400" cy="594296"/>
          </a:xfrm>
          <a:prstGeom prst="rect">
            <a:avLst/>
          </a:prstGeom>
          <a:solidFill>
            <a:schemeClr val="accent1">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8" name="Rectangle 7"/>
          <p:cNvSpPr>
            <a:spLocks noChangeArrowheads="1"/>
          </p:cNvSpPr>
          <p:nvPr/>
        </p:nvSpPr>
        <p:spPr bwMode="auto">
          <a:xfrm>
            <a:off x="152400" y="155448"/>
            <a:ext cx="8833104" cy="6626352"/>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srgbClr val="663300"/>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srgbClr val="663300"/>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B9D98F"/>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600200"/>
            <a:ext cx="8534400" cy="4419600"/>
          </a:xfrm>
          <a:prstGeom prst="rect">
            <a:avLst/>
          </a:prstGeom>
          <a:solidFill>
            <a:schemeClr val="accent1">
              <a:lumMod val="40000"/>
              <a:lumOff val="60000"/>
            </a:schemeClr>
          </a:solidFill>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2" name="Picture 2" descr="OAKS Tree Only Paper_201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27104" t="1495" r="28221" b="39485"/>
          <a:stretch>
            <a:fillRect/>
          </a:stretch>
        </p:blipFill>
        <p:spPr bwMode="auto">
          <a:xfrm>
            <a:off x="4380373" y="1060414"/>
            <a:ext cx="380206" cy="40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userDrawn="1"/>
        </p:nvGrpSpPr>
        <p:grpSpPr>
          <a:xfrm>
            <a:off x="6637294" y="6256051"/>
            <a:ext cx="2025909" cy="342065"/>
            <a:chOff x="6096000" y="6172200"/>
            <a:chExt cx="2895600" cy="488908"/>
          </a:xfrm>
        </p:grpSpPr>
        <p:sp>
          <p:nvSpPr>
            <p:cNvPr id="29" name="Rectangle 28"/>
            <p:cNvSpPr/>
            <p:nvPr userDrawn="1"/>
          </p:nvSpPr>
          <p:spPr>
            <a:xfrm>
              <a:off x="6096000" y="6172200"/>
              <a:ext cx="2895600" cy="4889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pic>
          <p:nvPicPr>
            <p:cNvPr id="30" name="Picture 4" descr="J:\ASMT\Communication--Jessie\Logos and Brands\ODE Labels\Learning\ISAA\PNG\lbl_Learning-ISAAU-T2AsmtAccoun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096000" y="6211642"/>
              <a:ext cx="2895600" cy="449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userDrawn="1"/>
        </p:nvGrpSpPr>
        <p:grpSpPr>
          <a:xfrm>
            <a:off x="533400" y="6179851"/>
            <a:ext cx="1447800" cy="463439"/>
            <a:chOff x="533400" y="6234795"/>
            <a:chExt cx="1447800" cy="463439"/>
          </a:xfrm>
        </p:grpSpPr>
        <p:sp>
          <p:nvSpPr>
            <p:cNvPr id="32" name="Rectangle 31"/>
            <p:cNvSpPr/>
            <p:nvPr userDrawn="1"/>
          </p:nvSpPr>
          <p:spPr>
            <a:xfrm>
              <a:off x="533400" y="6234795"/>
              <a:ext cx="1447800" cy="4634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9D98F"/>
                </a:solidFill>
              </a:endParaRPr>
            </a:p>
          </p:txBody>
        </p:sp>
        <p:pic>
          <p:nvPicPr>
            <p:cNvPr id="33" name="Picture 2" descr="J:\ASMT\Communication--Jessie\Logos and Brands\source\Smarter Balanced\SmarterBalanced_logo_HEADER.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33400" y="6248400"/>
              <a:ext cx="1447800" cy="4098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65915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rtl="0" eaLnBrk="1" latinLnBrk="0" hangingPunct="1">
        <a:spcBef>
          <a:spcPct val="0"/>
        </a:spcBef>
        <a:buNone/>
        <a:defRPr kumimoji="0" sz="3600" kern="1200" cap="small" baseline="0">
          <a:solidFill>
            <a:schemeClr val="accent2"/>
          </a:solidFill>
          <a:latin typeface="+mj-lt"/>
          <a:ea typeface="+mj-ea"/>
          <a:cs typeface="+mj-cs"/>
        </a:defRPr>
      </a:lvl1pPr>
    </p:titleStyle>
    <p:bodyStyle>
      <a:lvl1pPr marL="274320" indent="-274320" algn="l" rtl="0" eaLnBrk="1" latinLnBrk="0" hangingPunct="1">
        <a:spcBef>
          <a:spcPct val="20000"/>
        </a:spcBef>
        <a:buClr>
          <a:schemeClr val="bg1">
            <a:lumMod val="75000"/>
          </a:schemeClr>
        </a:buClr>
        <a:buSzPct val="85000"/>
        <a:buFont typeface="Wingdings 2"/>
        <a:buChar char=""/>
        <a:defRPr kumimoji="0" sz="2700" kern="1200">
          <a:solidFill>
            <a:schemeClr val="accent6"/>
          </a:solidFill>
          <a:latin typeface="+mn-lt"/>
          <a:ea typeface="+mn-ea"/>
          <a:cs typeface="+mn-cs"/>
        </a:defRPr>
      </a:lvl1pPr>
      <a:lvl2pPr marL="548640" indent="-274320" algn="l" rtl="0" eaLnBrk="1" latinLnBrk="0" hangingPunct="1">
        <a:spcBef>
          <a:spcPct val="20000"/>
        </a:spcBef>
        <a:buClr>
          <a:schemeClr val="bg1">
            <a:lumMod val="75000"/>
          </a:schemeClr>
        </a:buClr>
        <a:buSzPct val="70000"/>
        <a:buFont typeface="Wingdings"/>
        <a:buChar char=""/>
        <a:defRPr kumimoji="0" sz="2200" kern="1200">
          <a:solidFill>
            <a:schemeClr val="accent6"/>
          </a:solidFill>
          <a:latin typeface="+mn-lt"/>
          <a:ea typeface="+mn-ea"/>
          <a:cs typeface="+mn-cs"/>
        </a:defRPr>
      </a:lvl2pPr>
      <a:lvl3pPr marL="822960" indent="-228600" algn="l" rtl="0" eaLnBrk="1" latinLnBrk="0" hangingPunct="1">
        <a:spcBef>
          <a:spcPct val="20000"/>
        </a:spcBef>
        <a:buClr>
          <a:schemeClr val="bg1">
            <a:lumMod val="75000"/>
          </a:schemeClr>
        </a:buClr>
        <a:buSzPct val="75000"/>
        <a:buFont typeface="Wingdings 2"/>
        <a:buChar char=""/>
        <a:defRPr kumimoji="0" sz="2000" kern="1200">
          <a:solidFill>
            <a:schemeClr val="accent6"/>
          </a:solidFill>
          <a:latin typeface="+mn-lt"/>
          <a:ea typeface="+mn-ea"/>
          <a:cs typeface="+mn-cs"/>
        </a:defRPr>
      </a:lvl3pPr>
      <a:lvl4pPr marL="1097280" indent="-228600" algn="l" rtl="0" eaLnBrk="1" latinLnBrk="0" hangingPunct="1">
        <a:spcBef>
          <a:spcPct val="20000"/>
        </a:spcBef>
        <a:buClr>
          <a:schemeClr val="bg1">
            <a:lumMod val="75000"/>
          </a:schemeClr>
        </a:buClr>
        <a:buSzPct val="70000"/>
        <a:buFont typeface="Wingdings"/>
        <a:buChar char=""/>
        <a:defRPr kumimoji="0" sz="2000" kern="1200">
          <a:solidFill>
            <a:schemeClr val="accent6"/>
          </a:solidFill>
          <a:latin typeface="+mn-lt"/>
          <a:ea typeface="+mn-ea"/>
          <a:cs typeface="+mn-cs"/>
        </a:defRPr>
      </a:lvl4pPr>
      <a:lvl5pPr marL="1371600" indent="-228600" algn="l" rtl="0" eaLnBrk="1" latinLnBrk="0" hangingPunct="1">
        <a:spcBef>
          <a:spcPct val="20000"/>
        </a:spcBef>
        <a:buClr>
          <a:schemeClr val="bg1">
            <a:lumMod val="75000"/>
          </a:schemeClr>
        </a:buClr>
        <a:buFontTx/>
        <a:buChar char="•"/>
        <a:defRPr kumimoji="0" sz="1800" kern="1200">
          <a:solidFill>
            <a:schemeClr val="accent6"/>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Derek.brown@state.or.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de.state.or.us/wma/teachlearn/testing/admin/technology_survey_result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de.state.or.us/go/smarterbalanced"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ode.state.or.us/search/page/?=24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Smarter Balanced Assessment Updates</a:t>
            </a:r>
            <a:endParaRPr lang="en-US" dirty="0"/>
          </a:p>
        </p:txBody>
      </p:sp>
      <p:sp>
        <p:nvSpPr>
          <p:cNvPr id="6" name="TextBox 5"/>
          <p:cNvSpPr txBox="1"/>
          <p:nvPr/>
        </p:nvSpPr>
        <p:spPr>
          <a:xfrm>
            <a:off x="609600" y="3733800"/>
            <a:ext cx="6553200" cy="646331"/>
          </a:xfrm>
          <a:prstGeom prst="rect">
            <a:avLst/>
          </a:prstGeom>
          <a:noFill/>
        </p:spPr>
        <p:txBody>
          <a:bodyPr wrap="square" rtlCol="0">
            <a:spAutoFit/>
          </a:bodyPr>
          <a:lstStyle/>
          <a:p>
            <a:pPr algn="ctr"/>
            <a:r>
              <a:rPr lang="en-US" dirty="0" smtClean="0">
                <a:solidFill>
                  <a:srgbClr val="4C2600"/>
                </a:solidFill>
              </a:rPr>
              <a:t>Derek Brown, Director of Assessment</a:t>
            </a:r>
          </a:p>
          <a:p>
            <a:pPr algn="ctr"/>
            <a:r>
              <a:rPr lang="en-US" dirty="0" smtClean="0">
                <a:solidFill>
                  <a:srgbClr val="4C2600"/>
                </a:solidFill>
              </a:rPr>
              <a:t>Oregon Department of Education</a:t>
            </a:r>
            <a:endParaRPr lang="en-US" dirty="0">
              <a:solidFill>
                <a:srgbClr val="4C2600"/>
              </a:solidFill>
            </a:endParaRPr>
          </a:p>
        </p:txBody>
      </p:sp>
    </p:spTree>
    <p:extLst>
      <p:ext uri="{BB962C8B-B14F-4D97-AF65-F5344CB8AC3E}">
        <p14:creationId xmlns:p14="http://schemas.microsoft.com/office/powerpoint/2010/main" val="76350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none" dirty="0" smtClean="0"/>
              <a:t>Percentage of Students by Achievement </a:t>
            </a:r>
            <a:r>
              <a:rPr lang="en-US" cap="none" dirty="0"/>
              <a:t>L</a:t>
            </a:r>
            <a:r>
              <a:rPr lang="en-US" cap="none" dirty="0" smtClean="0"/>
              <a:t>evel: Mathematics</a:t>
            </a:r>
            <a:endParaRPr lang="en-US" cap="none" dirty="0"/>
          </a:p>
        </p:txBody>
      </p:sp>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9717" y="1752600"/>
            <a:ext cx="6844566" cy="4343400"/>
          </a:xfrm>
          <a:prstGeom prst="rect">
            <a:avLst/>
          </a:prstGeom>
          <a:solidFill>
            <a:srgbClr val="FFFFFF"/>
          </a:solidFill>
          <a:ln>
            <a:noFill/>
          </a:ln>
          <a:effectLst/>
        </p:spPr>
      </p:pic>
    </p:spTree>
    <p:extLst>
      <p:ext uri="{BB962C8B-B14F-4D97-AF65-F5344CB8AC3E}">
        <p14:creationId xmlns:p14="http://schemas.microsoft.com/office/powerpoint/2010/main" val="411297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none" dirty="0" smtClean="0"/>
              <a:t>Percentage of Students by Achievement </a:t>
            </a:r>
            <a:r>
              <a:rPr lang="en-US" cap="none" dirty="0"/>
              <a:t>L</a:t>
            </a:r>
            <a:r>
              <a:rPr lang="en-US" cap="none" dirty="0" smtClean="0"/>
              <a:t>evel: ELA/Literacy</a:t>
            </a:r>
            <a:endParaRPr lang="en-US" cap="none"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2467" y="1752600"/>
            <a:ext cx="6699066" cy="4343400"/>
          </a:xfrm>
          <a:prstGeom prst="rect">
            <a:avLst/>
          </a:prstGeom>
          <a:solidFill>
            <a:srgbClr val="FFFFFF"/>
          </a:solidFill>
          <a:ln>
            <a:noFill/>
          </a:ln>
          <a:effectLst/>
        </p:spPr>
      </p:pic>
    </p:spTree>
    <p:extLst>
      <p:ext uri="{BB962C8B-B14F-4D97-AF65-F5344CB8AC3E}">
        <p14:creationId xmlns:p14="http://schemas.microsoft.com/office/powerpoint/2010/main" val="4074975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nSpc>
                <a:spcPct val="120000"/>
              </a:lnSpc>
              <a:spcAft>
                <a:spcPts val="600"/>
              </a:spcAft>
            </a:pPr>
            <a:r>
              <a:rPr lang="en-US" sz="3000" dirty="0"/>
              <a:t>At grade 11, the Smarter Balanced impact data suggest that approximately 33% of consortium students will meet or exceed the Level 3 standard in mathematics, and 41% in ELA/Literacy</a:t>
            </a:r>
            <a:r>
              <a:rPr lang="en-US" sz="3000" dirty="0" smtClean="0"/>
              <a:t>.</a:t>
            </a:r>
          </a:p>
          <a:p>
            <a:pPr marL="114300" indent="0">
              <a:lnSpc>
                <a:spcPct val="120000"/>
              </a:lnSpc>
              <a:spcBef>
                <a:spcPts val="0"/>
              </a:spcBef>
              <a:buNone/>
            </a:pPr>
            <a:endParaRPr lang="en-US" sz="3000" dirty="0"/>
          </a:p>
          <a:p>
            <a:pPr>
              <a:lnSpc>
                <a:spcPct val="120000"/>
              </a:lnSpc>
              <a:spcAft>
                <a:spcPts val="600"/>
              </a:spcAft>
            </a:pPr>
            <a:r>
              <a:rPr lang="en-US" sz="3000" dirty="0"/>
              <a:t>The Level 3 standard is intended to represent the academic readiness threshold for success in non-remedial college courses.</a:t>
            </a:r>
          </a:p>
          <a:p>
            <a:pPr>
              <a:lnSpc>
                <a:spcPct val="120000"/>
              </a:lnSpc>
              <a:spcBef>
                <a:spcPts val="0"/>
              </a:spcBef>
            </a:pPr>
            <a:endParaRPr lang="en-US" sz="3000" dirty="0" smtClean="0"/>
          </a:p>
          <a:p>
            <a:pPr>
              <a:lnSpc>
                <a:spcPct val="120000"/>
              </a:lnSpc>
            </a:pPr>
            <a:r>
              <a:rPr lang="en-US" sz="3000" dirty="0" smtClean="0"/>
              <a:t>By </a:t>
            </a:r>
            <a:r>
              <a:rPr lang="en-US" sz="3000" dirty="0"/>
              <a:t>applying the same percentages to the 11th grade OAKS score distributions in mathematics and reading, the OAKS scores in the following table are equivalent to the respective Smarter Balanced performance levels. (Note: this relies on evidence presented earlier that Oregon is close to the consortium average.)</a:t>
            </a:r>
          </a:p>
          <a:p>
            <a:endParaRPr lang="en-US" dirty="0"/>
          </a:p>
        </p:txBody>
      </p:sp>
      <p:sp>
        <p:nvSpPr>
          <p:cNvPr id="3" name="Title 2"/>
          <p:cNvSpPr>
            <a:spLocks noGrp="1"/>
          </p:cNvSpPr>
          <p:nvPr>
            <p:ph type="title"/>
          </p:nvPr>
        </p:nvSpPr>
        <p:spPr/>
        <p:txBody>
          <a:bodyPr>
            <a:normAutofit fontScale="90000"/>
          </a:bodyPr>
          <a:lstStyle/>
          <a:p>
            <a:r>
              <a:rPr lang="en-US" cap="none" dirty="0" smtClean="0"/>
              <a:t>Comparing Smarter </a:t>
            </a:r>
            <a:r>
              <a:rPr lang="en-US" cap="none" dirty="0"/>
              <a:t>B</a:t>
            </a:r>
            <a:r>
              <a:rPr lang="en-US" cap="none" dirty="0" smtClean="0"/>
              <a:t>alanced with OAKS (High </a:t>
            </a:r>
            <a:r>
              <a:rPr lang="en-US" cap="none" dirty="0"/>
              <a:t>S</a:t>
            </a:r>
            <a:r>
              <a:rPr lang="en-US" cap="none" dirty="0" smtClean="0"/>
              <a:t>chool)</a:t>
            </a:r>
            <a:endParaRPr lang="en-US" cap="none" dirty="0"/>
          </a:p>
        </p:txBody>
      </p:sp>
    </p:spTree>
    <p:extLst>
      <p:ext uri="{BB962C8B-B14F-4D97-AF65-F5344CB8AC3E}">
        <p14:creationId xmlns:p14="http://schemas.microsoft.com/office/powerpoint/2010/main" val="137254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none" dirty="0" smtClean="0"/>
              <a:t>Comparing Smarter </a:t>
            </a:r>
            <a:r>
              <a:rPr lang="en-US" cap="none" dirty="0"/>
              <a:t>B</a:t>
            </a:r>
            <a:r>
              <a:rPr lang="en-US" cap="none" dirty="0" smtClean="0"/>
              <a:t>alanced with OAKS (High </a:t>
            </a:r>
            <a:r>
              <a:rPr lang="en-US" cap="none" dirty="0"/>
              <a:t>S</a:t>
            </a:r>
            <a:r>
              <a:rPr lang="en-US" cap="none" dirty="0" smtClean="0"/>
              <a:t>chool)</a:t>
            </a:r>
            <a:endParaRPr lang="en-US" cap="none"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0001" y="2159355"/>
            <a:ext cx="8083997" cy="352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25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For the past several years, the Oregon University System has provided data on the performance of students in the first year of college.</a:t>
            </a:r>
          </a:p>
          <a:p>
            <a:endParaRPr lang="en-US" dirty="0"/>
          </a:p>
          <a:p>
            <a:r>
              <a:rPr lang="en-US" dirty="0"/>
              <a:t>Part of this analysis predicts the relationship between freshman GPA and students’ performance on OAKS in high school.</a:t>
            </a:r>
          </a:p>
          <a:p>
            <a:endParaRPr lang="en-US" dirty="0"/>
          </a:p>
          <a:p>
            <a:r>
              <a:rPr lang="en-US" dirty="0"/>
              <a:t>The college success criterion defined by the College Board is a 0.65 probability of receiving a freshman GPA of B- or </a:t>
            </a:r>
            <a:r>
              <a:rPr lang="en-US" dirty="0" smtClean="0"/>
              <a:t>higher</a:t>
            </a:r>
            <a:r>
              <a:rPr lang="en-US" dirty="0"/>
              <a:t>.</a:t>
            </a:r>
          </a:p>
          <a:p>
            <a:endParaRPr lang="en-US" dirty="0"/>
          </a:p>
          <a:p>
            <a:r>
              <a:rPr lang="en-US" dirty="0"/>
              <a:t>OAKS scale scores of 243 in Reading and 242 in Mathematics best predict College Board readiness standards as shown by the OUS data for the entering class of 2012-13.</a:t>
            </a:r>
          </a:p>
          <a:p>
            <a:endParaRPr lang="en-US" dirty="0"/>
          </a:p>
        </p:txBody>
      </p:sp>
      <p:sp>
        <p:nvSpPr>
          <p:cNvPr id="3" name="Title 2"/>
          <p:cNvSpPr>
            <a:spLocks noGrp="1"/>
          </p:cNvSpPr>
          <p:nvPr>
            <p:ph type="title"/>
          </p:nvPr>
        </p:nvSpPr>
        <p:spPr/>
        <p:txBody>
          <a:bodyPr>
            <a:normAutofit fontScale="90000"/>
          </a:bodyPr>
          <a:lstStyle/>
          <a:p>
            <a:r>
              <a:rPr lang="en-US" cap="none" dirty="0" smtClean="0"/>
              <a:t>Oregon Academic Preparedness—OAKS, SAT, ACT, OUS</a:t>
            </a:r>
            <a:endParaRPr lang="en-US" cap="none" dirty="0"/>
          </a:p>
        </p:txBody>
      </p:sp>
    </p:spTree>
    <p:extLst>
      <p:ext uri="{BB962C8B-B14F-4D97-AF65-F5344CB8AC3E}">
        <p14:creationId xmlns:p14="http://schemas.microsoft.com/office/powerpoint/2010/main" val="94420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a:t>
            </a:r>
            <a:r>
              <a:rPr lang="en-US" dirty="0"/>
              <a:t>relationship between OAKS scores and freshman year college GPA provides independent evidence that the Level 3 standards established by Smarter Balanced are consistent with college readiness.</a:t>
            </a:r>
          </a:p>
          <a:p>
            <a:endParaRPr lang="en-US" dirty="0"/>
          </a:p>
          <a:p>
            <a:r>
              <a:rPr lang="en-US" dirty="0"/>
              <a:t>The college readiness benchmark defined by ACT is a score of 22 on the Mathematics and Reading tests.</a:t>
            </a:r>
          </a:p>
          <a:p>
            <a:endParaRPr lang="en-US" dirty="0"/>
          </a:p>
          <a:p>
            <a:r>
              <a:rPr lang="en-US" dirty="0"/>
              <a:t>ACT scores of 22 in Mathematics and Reading align to an OAKS Reading score of 244, and an OAKS Mathematics score of 242.</a:t>
            </a:r>
          </a:p>
          <a:p>
            <a:endParaRPr lang="en-US" dirty="0"/>
          </a:p>
        </p:txBody>
      </p:sp>
      <p:sp>
        <p:nvSpPr>
          <p:cNvPr id="3" name="Title 2"/>
          <p:cNvSpPr>
            <a:spLocks noGrp="1"/>
          </p:cNvSpPr>
          <p:nvPr>
            <p:ph type="title"/>
          </p:nvPr>
        </p:nvSpPr>
        <p:spPr/>
        <p:txBody>
          <a:bodyPr>
            <a:normAutofit fontScale="90000"/>
          </a:bodyPr>
          <a:lstStyle/>
          <a:p>
            <a:r>
              <a:rPr lang="en-US" cap="none" dirty="0" smtClean="0"/>
              <a:t>Oregon Academic Preparedness—OAKS, SAT, ACT, OUS</a:t>
            </a:r>
            <a:endParaRPr lang="en-US" cap="none" dirty="0"/>
          </a:p>
        </p:txBody>
      </p:sp>
    </p:spTree>
    <p:extLst>
      <p:ext uri="{BB962C8B-B14F-4D97-AF65-F5344CB8AC3E}">
        <p14:creationId xmlns:p14="http://schemas.microsoft.com/office/powerpoint/2010/main" val="4118662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114300" indent="0">
              <a:buNone/>
            </a:pPr>
            <a:endParaRPr lang="en-US" sz="2200" dirty="0" smtClean="0"/>
          </a:p>
          <a:p>
            <a:pPr>
              <a:spcBef>
                <a:spcPts val="1800"/>
              </a:spcBef>
            </a:pPr>
            <a:r>
              <a:rPr lang="en-US" sz="2200" dirty="0" smtClean="0"/>
              <a:t>Three </a:t>
            </a:r>
            <a:r>
              <a:rPr lang="en-US" sz="2200" dirty="0"/>
              <a:t>independent sources of evidence  help confirm a consistent estimated OAKS equivalent “cut score” reflecting Smarter Balanced Level 3 achievement. </a:t>
            </a:r>
          </a:p>
          <a:p>
            <a:endParaRPr lang="en-US" dirty="0"/>
          </a:p>
        </p:txBody>
      </p:sp>
      <p:sp>
        <p:nvSpPr>
          <p:cNvPr id="3" name="Title 2"/>
          <p:cNvSpPr>
            <a:spLocks noGrp="1"/>
          </p:cNvSpPr>
          <p:nvPr>
            <p:ph type="title"/>
          </p:nvPr>
        </p:nvSpPr>
        <p:spPr/>
        <p:txBody>
          <a:bodyPr>
            <a:normAutofit fontScale="90000"/>
          </a:bodyPr>
          <a:lstStyle/>
          <a:p>
            <a:r>
              <a:rPr lang="en-US" cap="none" dirty="0" smtClean="0"/>
              <a:t>Independent Sources of College Readiness Evidence</a:t>
            </a:r>
            <a:endParaRPr lang="en-US" cap="small"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858963"/>
            <a:ext cx="8004175"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96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Math Grade 8 Impact </a:t>
            </a:r>
            <a:r>
              <a:rPr lang="en-US" cap="none" dirty="0"/>
              <a:t>D</a:t>
            </a:r>
            <a:r>
              <a:rPr lang="en-US" cap="none" dirty="0" smtClean="0"/>
              <a:t>ata</a:t>
            </a:r>
            <a:endParaRPr lang="en-US" cap="none"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2053" y="1752600"/>
            <a:ext cx="5979894"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11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Math Grade 8 Impact </a:t>
            </a:r>
            <a:r>
              <a:rPr lang="en-US" cap="none" dirty="0"/>
              <a:t>D</a:t>
            </a:r>
            <a:r>
              <a:rPr lang="en-US" cap="none" dirty="0" smtClean="0"/>
              <a:t>ata</a:t>
            </a:r>
            <a:endParaRPr lang="en-US" cap="none"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5255" y="1752600"/>
            <a:ext cx="597348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7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Reading Grade 8 Impact Data</a:t>
            </a:r>
            <a:endParaRPr lang="en-US" cap="none"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4601" y="1752600"/>
            <a:ext cx="597479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92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normAutofit/>
          </a:bodyPr>
          <a:lstStyle/>
          <a:p>
            <a:pPr>
              <a:lnSpc>
                <a:spcPct val="120000"/>
              </a:lnSpc>
              <a:spcAft>
                <a:spcPts val="600"/>
              </a:spcAft>
            </a:pPr>
            <a:r>
              <a:rPr lang="en-US" sz="3000" dirty="0" smtClean="0"/>
              <a:t>Statewide Smarter Balanced test window</a:t>
            </a:r>
          </a:p>
          <a:p>
            <a:pPr lvl="1">
              <a:lnSpc>
                <a:spcPct val="120000"/>
              </a:lnSpc>
              <a:spcAft>
                <a:spcPts val="600"/>
              </a:spcAft>
            </a:pPr>
            <a:r>
              <a:rPr lang="en-US" sz="2600" dirty="0" smtClean="0"/>
              <a:t>March 10 – June 12, 2015</a:t>
            </a:r>
          </a:p>
          <a:p>
            <a:pPr lvl="1">
              <a:lnSpc>
                <a:spcPct val="120000"/>
              </a:lnSpc>
              <a:spcAft>
                <a:spcPts val="600"/>
              </a:spcAft>
            </a:pPr>
            <a:r>
              <a:rPr lang="en-US" sz="2600" dirty="0" smtClean="0"/>
              <a:t>Local windows vary</a:t>
            </a:r>
          </a:p>
          <a:p>
            <a:pPr lvl="1">
              <a:lnSpc>
                <a:spcPct val="120000"/>
              </a:lnSpc>
              <a:spcAft>
                <a:spcPts val="600"/>
              </a:spcAft>
            </a:pPr>
            <a:r>
              <a:rPr lang="en-US" sz="2600" dirty="0" smtClean="0"/>
              <a:t>Results available May 15, 2015</a:t>
            </a:r>
            <a:endParaRPr lang="en-US" sz="2600" dirty="0"/>
          </a:p>
          <a:p>
            <a:pPr lvl="1">
              <a:lnSpc>
                <a:spcPct val="120000"/>
              </a:lnSpc>
            </a:pPr>
            <a:endParaRPr lang="en-US" dirty="0"/>
          </a:p>
        </p:txBody>
      </p:sp>
      <p:sp>
        <p:nvSpPr>
          <p:cNvPr id="3" name="Title 2"/>
          <p:cNvSpPr>
            <a:spLocks noGrp="1"/>
          </p:cNvSpPr>
          <p:nvPr>
            <p:ph type="title"/>
          </p:nvPr>
        </p:nvSpPr>
        <p:spPr/>
        <p:txBody>
          <a:bodyPr>
            <a:normAutofit/>
          </a:bodyPr>
          <a:lstStyle/>
          <a:p>
            <a:r>
              <a:rPr lang="en-US" cap="none" dirty="0" smtClean="0"/>
              <a:t>Test Administration Window</a:t>
            </a:r>
            <a:endParaRPr lang="en-US" cap="none" dirty="0"/>
          </a:p>
        </p:txBody>
      </p:sp>
    </p:spTree>
    <p:extLst>
      <p:ext uri="{BB962C8B-B14F-4D97-AF65-F5344CB8AC3E}">
        <p14:creationId xmlns:p14="http://schemas.microsoft.com/office/powerpoint/2010/main" val="303508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Reading Grade 8 Impact Data</a:t>
            </a:r>
            <a:endParaRPr lang="en-US" cap="none"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7485" y="1752600"/>
            <a:ext cx="596902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7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lstStyle/>
          <a:p>
            <a:pPr>
              <a:spcAft>
                <a:spcPts val="600"/>
              </a:spcAft>
            </a:pPr>
            <a:r>
              <a:rPr lang="en-US" dirty="0"/>
              <a:t>There are a number of reasons we can expect to see Oregon students’ achievement on the Smarter Balanced assessments improve over </a:t>
            </a:r>
            <a:r>
              <a:rPr lang="en-US" dirty="0" smtClean="0"/>
              <a:t>time.</a:t>
            </a:r>
            <a:endParaRPr lang="en-US" dirty="0"/>
          </a:p>
          <a:p>
            <a:pPr lvl="1">
              <a:spcAft>
                <a:spcPts val="600"/>
              </a:spcAft>
            </a:pPr>
            <a:r>
              <a:rPr lang="en-US" dirty="0"/>
              <a:t>Exposure to standards</a:t>
            </a:r>
          </a:p>
          <a:p>
            <a:pPr lvl="1">
              <a:spcAft>
                <a:spcPts val="600"/>
              </a:spcAft>
            </a:pPr>
            <a:r>
              <a:rPr lang="en-US" dirty="0"/>
              <a:t>Improved instructional practice</a:t>
            </a:r>
          </a:p>
          <a:p>
            <a:pPr lvl="1">
              <a:spcAft>
                <a:spcPts val="600"/>
              </a:spcAft>
            </a:pPr>
            <a:r>
              <a:rPr lang="en-US" dirty="0"/>
              <a:t>Alignment of instructional materials</a:t>
            </a:r>
          </a:p>
          <a:p>
            <a:pPr lvl="1">
              <a:spcAft>
                <a:spcPts val="600"/>
              </a:spcAft>
            </a:pPr>
            <a:r>
              <a:rPr lang="en-US" dirty="0"/>
              <a:t>Student motivation and familiarity with the tests</a:t>
            </a:r>
          </a:p>
          <a:p>
            <a:pPr lvl="1">
              <a:spcAft>
                <a:spcPts val="600"/>
              </a:spcAft>
            </a:pPr>
            <a:r>
              <a:rPr lang="en-US" dirty="0"/>
              <a:t>Improvements to test delivery system</a:t>
            </a:r>
          </a:p>
          <a:p>
            <a:pPr lvl="1"/>
            <a:r>
              <a:rPr lang="en-US" dirty="0"/>
              <a:t>Adaptive test </a:t>
            </a:r>
            <a:r>
              <a:rPr lang="en-US" dirty="0" smtClean="0"/>
              <a:t>engine</a:t>
            </a:r>
            <a:endParaRPr lang="en-US" dirty="0"/>
          </a:p>
        </p:txBody>
      </p:sp>
      <p:sp>
        <p:nvSpPr>
          <p:cNvPr id="3" name="Title 2"/>
          <p:cNvSpPr>
            <a:spLocks noGrp="1"/>
          </p:cNvSpPr>
          <p:nvPr>
            <p:ph type="title"/>
          </p:nvPr>
        </p:nvSpPr>
        <p:spPr/>
        <p:txBody>
          <a:bodyPr/>
          <a:lstStyle/>
          <a:p>
            <a:r>
              <a:rPr lang="en-US" cap="none" dirty="0" smtClean="0"/>
              <a:t>Opportunity to Learn</a:t>
            </a:r>
            <a:endParaRPr lang="en-US" cap="none" dirty="0"/>
          </a:p>
        </p:txBody>
      </p:sp>
    </p:spTree>
    <p:extLst>
      <p:ext uri="{BB962C8B-B14F-4D97-AF65-F5344CB8AC3E}">
        <p14:creationId xmlns:p14="http://schemas.microsoft.com/office/powerpoint/2010/main" val="3887164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normAutofit/>
          </a:bodyPr>
          <a:lstStyle/>
          <a:p>
            <a:r>
              <a:rPr lang="en-US" dirty="0"/>
              <a:t>Three primary methods</a:t>
            </a:r>
          </a:p>
          <a:p>
            <a:pPr lvl="1"/>
            <a:r>
              <a:rPr lang="en-US" dirty="0"/>
              <a:t>Direct linking using SB field test data</a:t>
            </a:r>
          </a:p>
          <a:p>
            <a:pPr lvl="1"/>
            <a:r>
              <a:rPr lang="en-US" dirty="0"/>
              <a:t>OAKS item embedding in Smarter Balanced</a:t>
            </a:r>
          </a:p>
          <a:p>
            <a:pPr lvl="1"/>
            <a:r>
              <a:rPr lang="en-US" dirty="0"/>
              <a:t>Evaluating percentages of students meeting standards</a:t>
            </a:r>
          </a:p>
          <a:p>
            <a:pPr lvl="1"/>
            <a:endParaRPr lang="en-US" sz="1600" dirty="0"/>
          </a:p>
          <a:p>
            <a:r>
              <a:rPr lang="en-US" dirty="0" smtClean="0"/>
              <a:t>Goal is to find reasonable confirmatory evidence.</a:t>
            </a:r>
            <a:endParaRPr lang="en-US" dirty="0"/>
          </a:p>
          <a:p>
            <a:endParaRPr lang="en-US" sz="2000" dirty="0"/>
          </a:p>
          <a:p>
            <a:r>
              <a:rPr lang="en-US" dirty="0"/>
              <a:t>S</a:t>
            </a:r>
            <a:r>
              <a:rPr lang="en-US" dirty="0" smtClean="0"/>
              <a:t>tatistical </a:t>
            </a:r>
            <a:r>
              <a:rPr lang="en-US" dirty="0"/>
              <a:t>analysis </a:t>
            </a:r>
            <a:r>
              <a:rPr lang="en-US" dirty="0" smtClean="0"/>
              <a:t>approach, utilize professional judgment if necessary.</a:t>
            </a:r>
            <a:endParaRPr lang="en-US" dirty="0"/>
          </a:p>
          <a:p>
            <a:endParaRPr lang="en-US" sz="2000" dirty="0"/>
          </a:p>
        </p:txBody>
      </p:sp>
      <p:sp>
        <p:nvSpPr>
          <p:cNvPr id="3" name="Title 2"/>
          <p:cNvSpPr>
            <a:spLocks noGrp="1"/>
          </p:cNvSpPr>
          <p:nvPr>
            <p:ph type="title"/>
          </p:nvPr>
        </p:nvSpPr>
        <p:spPr/>
        <p:txBody>
          <a:bodyPr>
            <a:normAutofit/>
          </a:bodyPr>
          <a:lstStyle/>
          <a:p>
            <a:r>
              <a:rPr lang="en-US" cap="none" dirty="0" smtClean="0"/>
              <a:t>Student Accountability – Essential Skills</a:t>
            </a:r>
            <a:endParaRPr lang="en-US" cap="none" dirty="0"/>
          </a:p>
        </p:txBody>
      </p:sp>
    </p:spTree>
    <p:extLst>
      <p:ext uri="{BB962C8B-B14F-4D97-AF65-F5344CB8AC3E}">
        <p14:creationId xmlns:p14="http://schemas.microsoft.com/office/powerpoint/2010/main" val="384031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none" dirty="0" smtClean="0"/>
              <a:t>Contact Information</a:t>
            </a:r>
            <a:endParaRPr lang="en-US" cap="none" dirty="0"/>
          </a:p>
        </p:txBody>
      </p:sp>
      <p:sp>
        <p:nvSpPr>
          <p:cNvPr id="13" name="TextBox 12"/>
          <p:cNvSpPr txBox="1"/>
          <p:nvPr/>
        </p:nvSpPr>
        <p:spPr>
          <a:xfrm>
            <a:off x="3048000" y="2743200"/>
            <a:ext cx="3048000" cy="1400383"/>
          </a:xfrm>
          <a:prstGeom prst="rect">
            <a:avLst/>
          </a:prstGeom>
          <a:noFill/>
        </p:spPr>
        <p:txBody>
          <a:bodyPr wrap="square" rtlCol="0">
            <a:spAutoFit/>
          </a:bodyPr>
          <a:lstStyle/>
          <a:p>
            <a:pPr algn="ctr"/>
            <a:r>
              <a:rPr lang="en-US" sz="2800" b="1" dirty="0" smtClean="0">
                <a:solidFill>
                  <a:schemeClr val="accent2">
                    <a:lumMod val="75000"/>
                  </a:schemeClr>
                </a:solidFill>
              </a:rPr>
              <a:t>Derek Brown</a:t>
            </a:r>
          </a:p>
          <a:p>
            <a:pPr algn="ctr"/>
            <a:r>
              <a:rPr lang="en-US" sz="1900" b="1" dirty="0" smtClean="0">
                <a:solidFill>
                  <a:schemeClr val="accent2">
                    <a:lumMod val="75000"/>
                  </a:schemeClr>
                </a:solidFill>
              </a:rPr>
              <a:t>Director of Assessment</a:t>
            </a:r>
          </a:p>
          <a:p>
            <a:pPr algn="ctr"/>
            <a:r>
              <a:rPr lang="en-US" sz="1900" b="1" dirty="0">
                <a:solidFill>
                  <a:schemeClr val="accent2">
                    <a:lumMod val="75000"/>
                  </a:schemeClr>
                </a:solidFill>
                <a:hlinkClick r:id="rId3"/>
              </a:rPr>
              <a:t>d</a:t>
            </a:r>
            <a:r>
              <a:rPr lang="en-US" sz="1900" b="1" dirty="0" smtClean="0">
                <a:solidFill>
                  <a:schemeClr val="accent2">
                    <a:lumMod val="75000"/>
                  </a:schemeClr>
                </a:solidFill>
                <a:hlinkClick r:id="rId3"/>
              </a:rPr>
              <a:t>erek.brown@state.or.us</a:t>
            </a:r>
            <a:endParaRPr lang="en-US" sz="1900" b="1" dirty="0" smtClean="0">
              <a:solidFill>
                <a:schemeClr val="accent2">
                  <a:lumMod val="75000"/>
                </a:schemeClr>
              </a:solidFill>
            </a:endParaRPr>
          </a:p>
          <a:p>
            <a:pPr algn="ctr"/>
            <a:r>
              <a:rPr lang="en-US" sz="1900" b="1" dirty="0" smtClean="0">
                <a:solidFill>
                  <a:schemeClr val="accent2">
                    <a:lumMod val="75000"/>
                  </a:schemeClr>
                </a:solidFill>
              </a:rPr>
              <a:t>503-947-5841</a:t>
            </a:r>
            <a:endParaRPr lang="en-US" sz="1900" b="1" dirty="0">
              <a:solidFill>
                <a:schemeClr val="accent2">
                  <a:lumMod val="75000"/>
                </a:schemeClr>
              </a:solidFill>
            </a:endParaRPr>
          </a:p>
        </p:txBody>
      </p:sp>
      <p:sp>
        <p:nvSpPr>
          <p:cNvPr id="5" name="Rectangle 4"/>
          <p:cNvSpPr/>
          <p:nvPr/>
        </p:nvSpPr>
        <p:spPr>
          <a:xfrm>
            <a:off x="0" y="5562600"/>
            <a:ext cx="9144000" cy="1295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632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normAutofit fontScale="92500"/>
          </a:bodyPr>
          <a:lstStyle/>
          <a:p>
            <a:pPr>
              <a:lnSpc>
                <a:spcPct val="120000"/>
              </a:lnSpc>
              <a:spcAft>
                <a:spcPts val="600"/>
              </a:spcAft>
            </a:pPr>
            <a:r>
              <a:rPr lang="en-US" sz="3000" dirty="0" smtClean="0"/>
              <a:t>Performance Tasks and Classroom Activities</a:t>
            </a:r>
          </a:p>
          <a:p>
            <a:pPr lvl="1">
              <a:lnSpc>
                <a:spcPct val="120000"/>
              </a:lnSpc>
              <a:spcAft>
                <a:spcPts val="600"/>
              </a:spcAft>
            </a:pPr>
            <a:r>
              <a:rPr lang="en-US" sz="2600" dirty="0" smtClean="0"/>
              <a:t>Schools are assigned classroom activities by school, grade, and content area</a:t>
            </a:r>
          </a:p>
          <a:p>
            <a:pPr lvl="1">
              <a:lnSpc>
                <a:spcPct val="120000"/>
              </a:lnSpc>
              <a:spcAft>
                <a:spcPts val="600"/>
              </a:spcAft>
            </a:pPr>
            <a:r>
              <a:rPr lang="en-US" sz="2600" dirty="0" smtClean="0"/>
              <a:t>Assignments will be posted on </a:t>
            </a:r>
            <a:r>
              <a:rPr lang="en-US" sz="2600" b="1" dirty="0" smtClean="0"/>
              <a:t>February 24, 2015</a:t>
            </a:r>
          </a:p>
          <a:p>
            <a:pPr lvl="1">
              <a:lnSpc>
                <a:spcPct val="120000"/>
              </a:lnSpc>
              <a:spcAft>
                <a:spcPts val="600"/>
              </a:spcAft>
            </a:pPr>
            <a:r>
              <a:rPr lang="en-US" sz="2600" dirty="0" smtClean="0"/>
              <a:t>There are multiple test forms associated with each classroom activity; test forms are automatically assigned to students through TIDE and TDS</a:t>
            </a:r>
          </a:p>
          <a:p>
            <a:pPr lvl="1">
              <a:lnSpc>
                <a:spcPct val="120000"/>
              </a:lnSpc>
              <a:spcAft>
                <a:spcPts val="600"/>
              </a:spcAft>
            </a:pPr>
            <a:r>
              <a:rPr lang="en-US" sz="2600" dirty="0" smtClean="0"/>
              <a:t>Reassignment protocols</a:t>
            </a:r>
            <a:endParaRPr lang="en-US" sz="2600" dirty="0"/>
          </a:p>
        </p:txBody>
      </p:sp>
      <p:sp>
        <p:nvSpPr>
          <p:cNvPr id="3" name="Title 2"/>
          <p:cNvSpPr>
            <a:spLocks noGrp="1"/>
          </p:cNvSpPr>
          <p:nvPr>
            <p:ph type="title"/>
          </p:nvPr>
        </p:nvSpPr>
        <p:spPr/>
        <p:txBody>
          <a:bodyPr>
            <a:normAutofit fontScale="90000"/>
          </a:bodyPr>
          <a:lstStyle/>
          <a:p>
            <a:r>
              <a:rPr lang="en-US" cap="none" dirty="0" smtClean="0"/>
              <a:t>Performance Tasks and Classroom Activities</a:t>
            </a:r>
            <a:endParaRPr lang="en-US" cap="none" dirty="0"/>
          </a:p>
        </p:txBody>
      </p:sp>
    </p:spTree>
    <p:extLst>
      <p:ext uri="{BB962C8B-B14F-4D97-AF65-F5344CB8AC3E}">
        <p14:creationId xmlns:p14="http://schemas.microsoft.com/office/powerpoint/2010/main" val="322365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lstStyle/>
          <a:p>
            <a:pPr>
              <a:spcAft>
                <a:spcPts val="600"/>
              </a:spcAft>
            </a:pPr>
            <a:r>
              <a:rPr lang="en-US" b="1" dirty="0"/>
              <a:t>Technology Readiness Survey</a:t>
            </a:r>
          </a:p>
          <a:p>
            <a:pPr lvl="1"/>
            <a:r>
              <a:rPr lang="en-US" dirty="0" smtClean="0"/>
              <a:t>60 districts (54%) indicated they have used the Smarter Balanced Practice Tests</a:t>
            </a:r>
          </a:p>
          <a:p>
            <a:pPr lvl="1"/>
            <a:r>
              <a:rPr lang="en-US" dirty="0" smtClean="0"/>
              <a:t>54 </a:t>
            </a:r>
            <a:r>
              <a:rPr lang="en-US" dirty="0"/>
              <a:t>districts (49%) reported high confidence in their district’s overall technological </a:t>
            </a:r>
            <a:r>
              <a:rPr lang="en-US" dirty="0" smtClean="0"/>
              <a:t>capacity</a:t>
            </a:r>
          </a:p>
          <a:p>
            <a:pPr lvl="1"/>
            <a:r>
              <a:rPr lang="en-US" dirty="0" smtClean="0"/>
              <a:t>66 </a:t>
            </a:r>
            <a:r>
              <a:rPr lang="en-US" dirty="0"/>
              <a:t>districts (59%) reported high confidence in their internet connection and schools’ networks capacity to handle the transmission of Smarter </a:t>
            </a:r>
            <a:r>
              <a:rPr lang="en-US" dirty="0" smtClean="0"/>
              <a:t>Balanced</a:t>
            </a:r>
          </a:p>
          <a:p>
            <a:pPr lvl="1"/>
            <a:r>
              <a:rPr lang="en-US" dirty="0">
                <a:hlinkClick r:id="rId3"/>
              </a:rPr>
              <a:t>http://www.ode.state.or.us/wma/teachlearn/testing/admin/technology_survey_results.pdf</a:t>
            </a:r>
            <a:endParaRPr lang="en-US" dirty="0"/>
          </a:p>
          <a:p>
            <a:pPr marL="411480" lvl="1" indent="0">
              <a:buNone/>
            </a:pPr>
            <a:endParaRPr lang="en-US" dirty="0"/>
          </a:p>
        </p:txBody>
      </p:sp>
      <p:sp>
        <p:nvSpPr>
          <p:cNvPr id="3" name="Title 2"/>
          <p:cNvSpPr>
            <a:spLocks noGrp="1"/>
          </p:cNvSpPr>
          <p:nvPr>
            <p:ph type="title"/>
          </p:nvPr>
        </p:nvSpPr>
        <p:spPr/>
        <p:txBody>
          <a:bodyPr/>
          <a:lstStyle/>
          <a:p>
            <a:r>
              <a:rPr lang="en-US" cap="none" dirty="0" smtClean="0"/>
              <a:t>Technology Readiness</a:t>
            </a:r>
            <a:endParaRPr lang="en-US" cap="none" dirty="0"/>
          </a:p>
        </p:txBody>
      </p:sp>
    </p:spTree>
    <p:extLst>
      <p:ext uri="{BB962C8B-B14F-4D97-AF65-F5344CB8AC3E}">
        <p14:creationId xmlns:p14="http://schemas.microsoft.com/office/powerpoint/2010/main" val="102657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lstStyle/>
          <a:p>
            <a:pPr>
              <a:spcAft>
                <a:spcPts val="600"/>
              </a:spcAft>
            </a:pPr>
            <a:r>
              <a:rPr lang="en-US" dirty="0" smtClean="0"/>
              <a:t>Braille </a:t>
            </a:r>
            <a:r>
              <a:rPr lang="en-US" dirty="0"/>
              <a:t>Practice Test Released</a:t>
            </a:r>
          </a:p>
          <a:p>
            <a:pPr>
              <a:spcAft>
                <a:spcPts val="600"/>
              </a:spcAft>
            </a:pPr>
            <a:r>
              <a:rPr lang="en-US" dirty="0"/>
              <a:t>Translated Test </a:t>
            </a:r>
            <a:r>
              <a:rPr lang="en-US" dirty="0" smtClean="0"/>
              <a:t>Directions (PDFs</a:t>
            </a:r>
            <a:r>
              <a:rPr lang="en-US" dirty="0"/>
              <a:t>) </a:t>
            </a:r>
          </a:p>
          <a:p>
            <a:pPr>
              <a:spcAft>
                <a:spcPts val="600"/>
              </a:spcAft>
            </a:pPr>
            <a:r>
              <a:rPr lang="en-US" dirty="0"/>
              <a:t>Text to Speech (TTS) on Practice Test (Items, Items/Passages and Passages) can be accessed via Guest login</a:t>
            </a:r>
          </a:p>
          <a:p>
            <a:pPr>
              <a:spcAft>
                <a:spcPts val="600"/>
              </a:spcAft>
            </a:pPr>
            <a:r>
              <a:rPr lang="en-US" dirty="0"/>
              <a:t>Permissive Mode is now available on Practice </a:t>
            </a:r>
            <a:r>
              <a:rPr lang="en-US" dirty="0" smtClean="0"/>
              <a:t>Tests (speech to text, Braille)</a:t>
            </a:r>
          </a:p>
          <a:p>
            <a:r>
              <a:rPr lang="en-US" dirty="0" smtClean="0"/>
              <a:t>Equation Editor tutorial – helps students orient to enter a variety of math responses (equations and expressions)</a:t>
            </a:r>
          </a:p>
          <a:p>
            <a:pPr lvl="1"/>
            <a:r>
              <a:rPr lang="en-US" dirty="0" smtClean="0"/>
              <a:t>http://oaksportal.org/students/</a:t>
            </a:r>
            <a:endParaRPr lang="en-US" dirty="0"/>
          </a:p>
          <a:p>
            <a:pPr>
              <a:spcAft>
                <a:spcPts val="600"/>
              </a:spcAft>
            </a:pPr>
            <a:endParaRPr lang="en-US" dirty="0"/>
          </a:p>
        </p:txBody>
      </p:sp>
      <p:sp>
        <p:nvSpPr>
          <p:cNvPr id="3" name="Title 2"/>
          <p:cNvSpPr>
            <a:spLocks noGrp="1"/>
          </p:cNvSpPr>
          <p:nvPr>
            <p:ph type="title"/>
          </p:nvPr>
        </p:nvSpPr>
        <p:spPr/>
        <p:txBody>
          <a:bodyPr/>
          <a:lstStyle/>
          <a:p>
            <a:r>
              <a:rPr lang="en-US" cap="none" dirty="0" smtClean="0"/>
              <a:t>Other Updates</a:t>
            </a:r>
            <a:endParaRPr lang="en-US" cap="none" dirty="0"/>
          </a:p>
        </p:txBody>
      </p:sp>
    </p:spTree>
    <p:extLst>
      <p:ext uri="{BB962C8B-B14F-4D97-AF65-F5344CB8AC3E}">
        <p14:creationId xmlns:p14="http://schemas.microsoft.com/office/powerpoint/2010/main" val="357756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2286000" cy="838200"/>
          </a:xfrm>
          <a:solidFill>
            <a:schemeClr val="accent2"/>
          </a:solidFill>
        </p:spPr>
        <p:txBody>
          <a:bodyPr/>
          <a:lstStyle/>
          <a:p>
            <a:r>
              <a:rPr lang="en-US" sz="2400" b="0" cap="none" dirty="0" smtClean="0"/>
              <a:t>ODE </a:t>
            </a:r>
            <a:r>
              <a:rPr lang="en-US" sz="2400" b="0" cap="none" dirty="0"/>
              <a:t>W</a:t>
            </a:r>
            <a:r>
              <a:rPr lang="en-US" sz="2400" b="0" cap="none" dirty="0" smtClean="0"/>
              <a:t>ebpage </a:t>
            </a:r>
            <a:r>
              <a:rPr lang="en-US" sz="2400" b="0" cap="none" dirty="0"/>
              <a:t>R</a:t>
            </a:r>
            <a:r>
              <a:rPr lang="en-US" sz="2400" b="0" cap="none" dirty="0" smtClean="0"/>
              <a:t>eorganization</a:t>
            </a:r>
            <a:endParaRPr lang="en-US" sz="2400" b="0" cap="none" dirty="0"/>
          </a:p>
        </p:txBody>
      </p:sp>
      <p:sp>
        <p:nvSpPr>
          <p:cNvPr id="3" name="Text Placeholder 2"/>
          <p:cNvSpPr>
            <a:spLocks noGrp="1"/>
          </p:cNvSpPr>
          <p:nvPr>
            <p:ph type="body" idx="2"/>
          </p:nvPr>
        </p:nvSpPr>
        <p:spPr>
          <a:xfrm>
            <a:off x="152400" y="1752600"/>
            <a:ext cx="2209800" cy="4144963"/>
          </a:xfrm>
        </p:spPr>
        <p:txBody>
          <a:bodyPr/>
          <a:lstStyle/>
          <a:p>
            <a:pPr marL="57150" lvl="1" indent="0"/>
            <a:endParaRPr lang="en-US" sz="1800" b="1" dirty="0" smtClean="0"/>
          </a:p>
          <a:p>
            <a:pPr marL="57150" lvl="1" indent="0"/>
            <a:r>
              <a:rPr lang="en-US" sz="1800" b="1" dirty="0" smtClean="0"/>
              <a:t>New </a:t>
            </a:r>
            <a:r>
              <a:rPr lang="en-US" sz="1800" b="1" dirty="0"/>
              <a:t>look &amp; </a:t>
            </a:r>
            <a:r>
              <a:rPr lang="en-US" sz="1800" b="1" dirty="0" smtClean="0"/>
              <a:t>feel</a:t>
            </a:r>
          </a:p>
          <a:p>
            <a:pPr marL="57150" lvl="1" indent="0"/>
            <a:endParaRPr lang="en-US" dirty="0"/>
          </a:p>
          <a:p>
            <a:pPr marL="57150" lvl="1" indent="0"/>
            <a:r>
              <a:rPr lang="en-US" sz="1800" b="1" dirty="0"/>
              <a:t>User </a:t>
            </a:r>
            <a:r>
              <a:rPr lang="en-US" sz="1800" b="1" dirty="0" smtClean="0"/>
              <a:t>friendly</a:t>
            </a:r>
            <a:endParaRPr lang="en-US" dirty="0"/>
          </a:p>
          <a:p>
            <a:pPr marL="57150" lvl="1" indent="0"/>
            <a:r>
              <a:rPr lang="en-US" sz="1400" dirty="0"/>
              <a:t>D</a:t>
            </a:r>
            <a:r>
              <a:rPr lang="en-US" sz="1400" dirty="0" smtClean="0"/>
              <a:t>irect </a:t>
            </a:r>
            <a:r>
              <a:rPr lang="en-US" sz="1400" dirty="0"/>
              <a:t>access to resources &amp; related </a:t>
            </a:r>
            <a:r>
              <a:rPr lang="en-US" sz="1400" dirty="0" smtClean="0"/>
              <a:t>websites</a:t>
            </a:r>
          </a:p>
          <a:p>
            <a:pPr marL="57150" lvl="1" indent="0"/>
            <a:endParaRPr lang="en-US" dirty="0" smtClean="0"/>
          </a:p>
          <a:p>
            <a:pPr marL="57150" lvl="1" indent="0"/>
            <a:r>
              <a:rPr lang="en-US" sz="1800" b="1" dirty="0" smtClean="0"/>
              <a:t>“</a:t>
            </a:r>
            <a:r>
              <a:rPr lang="en-US" sz="1800" b="1" dirty="0"/>
              <a:t>Go” </a:t>
            </a:r>
            <a:r>
              <a:rPr lang="en-US" sz="1800" b="1" dirty="0" smtClean="0"/>
              <a:t>link: </a:t>
            </a:r>
            <a:r>
              <a:rPr lang="en-US" b="1" dirty="0" smtClean="0">
                <a:solidFill>
                  <a:schemeClr val="accent2">
                    <a:lumMod val="75000"/>
                  </a:schemeClr>
                </a:solidFill>
                <a:hlinkClick r:id="rId2"/>
              </a:rPr>
              <a:t>http</a:t>
            </a:r>
            <a:r>
              <a:rPr lang="en-US" b="1" dirty="0">
                <a:solidFill>
                  <a:schemeClr val="accent2">
                    <a:lumMod val="75000"/>
                  </a:schemeClr>
                </a:solidFill>
                <a:hlinkClick r:id="rId2"/>
              </a:rPr>
              <a:t>://www.ode.state.or.us/go/smarterbalanced</a:t>
            </a:r>
            <a:r>
              <a:rPr lang="en-US" b="1" dirty="0">
                <a:solidFill>
                  <a:schemeClr val="accent2">
                    <a:lumMod val="75000"/>
                  </a:schemeClr>
                </a:solidFill>
              </a:rPr>
              <a:t> </a:t>
            </a:r>
          </a:p>
          <a:p>
            <a:endParaRPr lang="en-US" dirty="0"/>
          </a:p>
        </p:txBody>
      </p:sp>
      <p:pic>
        <p:nvPicPr>
          <p:cNvPr id="7"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30717" y="609600"/>
            <a:ext cx="6484683" cy="5410200"/>
          </a:xfrm>
        </p:spPr>
      </p:pic>
    </p:spTree>
    <p:extLst>
      <p:ext uri="{BB962C8B-B14F-4D97-AF65-F5344CB8AC3E}">
        <p14:creationId xmlns:p14="http://schemas.microsoft.com/office/powerpoint/2010/main" val="261361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2999"/>
          </a:xfrm>
        </p:spPr>
        <p:txBody>
          <a:bodyPr>
            <a:normAutofit lnSpcReduction="10000"/>
          </a:bodyPr>
          <a:lstStyle/>
          <a:p>
            <a:pPr>
              <a:spcAft>
                <a:spcPts val="600"/>
              </a:spcAft>
            </a:pPr>
            <a:r>
              <a:rPr lang="en-US" b="1" dirty="0" smtClean="0"/>
              <a:t>Promising Practices</a:t>
            </a:r>
          </a:p>
          <a:p>
            <a:pPr lvl="1"/>
            <a:r>
              <a:rPr lang="en-US" i="1" dirty="0" smtClean="0"/>
              <a:t>Classroom Activity</a:t>
            </a:r>
          </a:p>
          <a:p>
            <a:pPr lvl="2">
              <a:spcBef>
                <a:spcPts val="0"/>
              </a:spcBef>
            </a:pPr>
            <a:r>
              <a:rPr lang="en-US" dirty="0"/>
              <a:t>I</a:t>
            </a:r>
            <a:r>
              <a:rPr lang="en-US" dirty="0" smtClean="0"/>
              <a:t>ncludes </a:t>
            </a:r>
            <a:r>
              <a:rPr lang="en-US" dirty="0"/>
              <a:t>several promising practices that teachers and test administrators might consider when preparing to administer the classroom </a:t>
            </a:r>
            <a:r>
              <a:rPr lang="en-US" dirty="0" smtClean="0"/>
              <a:t>activity</a:t>
            </a:r>
          </a:p>
          <a:p>
            <a:pPr marL="685800" lvl="2" indent="0">
              <a:buNone/>
            </a:pPr>
            <a:endParaRPr lang="en-US" dirty="0" smtClean="0"/>
          </a:p>
          <a:p>
            <a:pPr lvl="1">
              <a:spcBef>
                <a:spcPts val="600"/>
              </a:spcBef>
            </a:pPr>
            <a:r>
              <a:rPr lang="en-US" i="1" dirty="0" smtClean="0"/>
              <a:t>Sample Test Windows</a:t>
            </a:r>
          </a:p>
          <a:p>
            <a:pPr lvl="2"/>
            <a:r>
              <a:rPr lang="en-US" dirty="0" smtClean="0"/>
              <a:t>Sample </a:t>
            </a:r>
            <a:r>
              <a:rPr lang="en-US" dirty="0"/>
              <a:t>school‐level test schedules </a:t>
            </a:r>
            <a:r>
              <a:rPr lang="en-US" dirty="0" smtClean="0"/>
              <a:t>that </a:t>
            </a:r>
            <a:r>
              <a:rPr lang="en-US" dirty="0"/>
              <a:t>help guide districts through the process of establishing school‐level test </a:t>
            </a:r>
            <a:r>
              <a:rPr lang="en-US" dirty="0" smtClean="0"/>
              <a:t>windows</a:t>
            </a:r>
          </a:p>
          <a:p>
            <a:pPr lvl="2"/>
            <a:endParaRPr lang="en-US" dirty="0"/>
          </a:p>
          <a:p>
            <a:pPr lvl="1"/>
            <a:r>
              <a:rPr lang="en-US" i="1" dirty="0" smtClean="0"/>
              <a:t>How To Set Up A Test Session</a:t>
            </a:r>
          </a:p>
          <a:p>
            <a:pPr lvl="2"/>
            <a:r>
              <a:rPr lang="en-US" dirty="0" smtClean="0"/>
              <a:t>Step-by-step video tutorial on setting up a Smarter Balanced test session (including accessibility supports). </a:t>
            </a:r>
          </a:p>
          <a:p>
            <a:pPr lvl="1"/>
            <a:endParaRPr lang="en-US" dirty="0"/>
          </a:p>
          <a:p>
            <a:pPr lvl="1"/>
            <a:r>
              <a:rPr lang="en-US" dirty="0">
                <a:hlinkClick r:id="rId3"/>
              </a:rPr>
              <a:t>http://www.ode.state.or.us/search/page/?=</a:t>
            </a:r>
            <a:r>
              <a:rPr lang="en-US" dirty="0" smtClean="0">
                <a:hlinkClick r:id="rId3"/>
              </a:rPr>
              <a:t>2444</a:t>
            </a:r>
            <a:endParaRPr lang="en-US" dirty="0" smtClean="0"/>
          </a:p>
          <a:p>
            <a:pPr marL="411480" lvl="1" indent="0">
              <a:buNone/>
            </a:pPr>
            <a:endParaRPr lang="en-US" dirty="0"/>
          </a:p>
          <a:p>
            <a:pPr marL="685800" lvl="2" indent="0">
              <a:buNone/>
            </a:pPr>
            <a:endParaRPr lang="en-US" i="1" dirty="0" smtClean="0"/>
          </a:p>
          <a:p>
            <a:pPr marL="685800" lvl="2" indent="0">
              <a:buNone/>
            </a:pPr>
            <a:endParaRPr lang="en-US" dirty="0"/>
          </a:p>
        </p:txBody>
      </p:sp>
      <p:sp>
        <p:nvSpPr>
          <p:cNvPr id="3" name="Title 2"/>
          <p:cNvSpPr>
            <a:spLocks noGrp="1"/>
          </p:cNvSpPr>
          <p:nvPr>
            <p:ph type="title"/>
          </p:nvPr>
        </p:nvSpPr>
        <p:spPr/>
        <p:txBody>
          <a:bodyPr/>
          <a:lstStyle/>
          <a:p>
            <a:r>
              <a:rPr lang="en-US" cap="none" dirty="0" smtClean="0"/>
              <a:t>Test Administration Support</a:t>
            </a:r>
            <a:endParaRPr lang="en-US" cap="none" dirty="0"/>
          </a:p>
        </p:txBody>
      </p:sp>
    </p:spTree>
    <p:extLst>
      <p:ext uri="{BB962C8B-B14F-4D97-AF65-F5344CB8AC3E}">
        <p14:creationId xmlns:p14="http://schemas.microsoft.com/office/powerpoint/2010/main" val="30975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953000"/>
          </a:xfrm>
        </p:spPr>
        <p:txBody>
          <a:bodyPr/>
          <a:lstStyle/>
          <a:p>
            <a:r>
              <a:rPr lang="en-US" b="1" dirty="0" smtClean="0"/>
              <a:t>Communication Resources</a:t>
            </a:r>
          </a:p>
          <a:p>
            <a:pPr lvl="1"/>
            <a:r>
              <a:rPr lang="en-US" dirty="0" smtClean="0"/>
              <a:t>Handouts—Factsheets, FAQs</a:t>
            </a:r>
          </a:p>
          <a:p>
            <a:pPr lvl="1"/>
            <a:r>
              <a:rPr lang="en-US" dirty="0" smtClean="0"/>
              <a:t>PowerPoint Presentation Materials</a:t>
            </a:r>
          </a:p>
          <a:p>
            <a:pPr lvl="1"/>
            <a:r>
              <a:rPr lang="en-US" dirty="0" smtClean="0"/>
              <a:t>Communications Toolkit for Educators</a:t>
            </a:r>
          </a:p>
          <a:p>
            <a:pPr lvl="1"/>
            <a:r>
              <a:rPr lang="en-US" dirty="0" smtClean="0"/>
              <a:t>Videos</a:t>
            </a:r>
          </a:p>
          <a:p>
            <a:pPr lvl="1"/>
            <a:r>
              <a:rPr lang="en-US" dirty="0" smtClean="0"/>
              <a:t>Infographics</a:t>
            </a:r>
          </a:p>
          <a:p>
            <a:pPr marL="411480" lvl="1" indent="0">
              <a:buNone/>
            </a:pPr>
            <a:endParaRPr lang="en-US" dirty="0"/>
          </a:p>
        </p:txBody>
      </p:sp>
      <p:sp>
        <p:nvSpPr>
          <p:cNvPr id="3" name="Title 2"/>
          <p:cNvSpPr>
            <a:spLocks noGrp="1"/>
          </p:cNvSpPr>
          <p:nvPr>
            <p:ph type="title"/>
          </p:nvPr>
        </p:nvSpPr>
        <p:spPr/>
        <p:txBody>
          <a:bodyPr/>
          <a:lstStyle/>
          <a:p>
            <a:r>
              <a:rPr lang="en-US" cap="none" dirty="0" smtClean="0"/>
              <a:t>Communication Support</a:t>
            </a:r>
            <a:endParaRPr lang="en-US" cap="none" dirty="0"/>
          </a:p>
        </p:txBody>
      </p:sp>
    </p:spTree>
    <p:extLst>
      <p:ext uri="{BB962C8B-B14F-4D97-AF65-F5344CB8AC3E}">
        <p14:creationId xmlns:p14="http://schemas.microsoft.com/office/powerpoint/2010/main" val="316305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82000" cy="4952999"/>
          </a:xfrm>
        </p:spPr>
        <p:txBody>
          <a:bodyPr>
            <a:normAutofit/>
          </a:bodyPr>
          <a:lstStyle/>
          <a:p>
            <a:pPr marL="114300" indent="0" algn="ctr">
              <a:lnSpc>
                <a:spcPct val="120000"/>
              </a:lnSpc>
              <a:spcAft>
                <a:spcPts val="600"/>
              </a:spcAft>
              <a:buNone/>
            </a:pPr>
            <a:endParaRPr lang="en-US" sz="3000" i="1" dirty="0" smtClean="0"/>
          </a:p>
          <a:p>
            <a:pPr marL="114300" indent="0" algn="ctr">
              <a:lnSpc>
                <a:spcPct val="120000"/>
              </a:lnSpc>
              <a:spcAft>
                <a:spcPts val="600"/>
              </a:spcAft>
              <a:buNone/>
            </a:pPr>
            <a:endParaRPr lang="en-US" sz="3000" i="1" dirty="0"/>
          </a:p>
          <a:p>
            <a:pPr marL="114300" indent="0" algn="ctr">
              <a:lnSpc>
                <a:spcPct val="120000"/>
              </a:lnSpc>
              <a:spcAft>
                <a:spcPts val="600"/>
              </a:spcAft>
              <a:buNone/>
            </a:pPr>
            <a:r>
              <a:rPr lang="en-US" sz="3000" i="1" dirty="0" smtClean="0"/>
              <a:t>OAKS to Smarter Balanced Transition</a:t>
            </a:r>
          </a:p>
        </p:txBody>
      </p:sp>
    </p:spTree>
    <p:extLst>
      <p:ext uri="{BB962C8B-B14F-4D97-AF65-F5344CB8AC3E}">
        <p14:creationId xmlns:p14="http://schemas.microsoft.com/office/powerpoint/2010/main" val="526403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Apothecary">
  <a:themeElements>
    <a:clrScheme name="Custom 6">
      <a:dk1>
        <a:srgbClr val="663300"/>
      </a:dk1>
      <a:lt1>
        <a:srgbClr val="B9D98F"/>
      </a:lt1>
      <a:dk2>
        <a:srgbClr val="4C2600"/>
      </a:dk2>
      <a:lt2>
        <a:srgbClr val="B8765C"/>
      </a:lt2>
      <a:accent1>
        <a:srgbClr val="C9C9C9"/>
      </a:accent1>
      <a:accent2>
        <a:srgbClr val="3C5184"/>
      </a:accent2>
      <a:accent3>
        <a:srgbClr val="B9D98F"/>
      </a:accent3>
      <a:accent4>
        <a:srgbClr val="99CCFF"/>
      </a:accent4>
      <a:accent5>
        <a:srgbClr val="D6EEC4"/>
      </a:accent5>
      <a:accent6>
        <a:srgbClr val="4C2600"/>
      </a:accent6>
      <a:hlink>
        <a:srgbClr val="0065CC"/>
      </a:hlink>
      <a:folHlink>
        <a:srgbClr val="969696"/>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ivic">
  <a:themeElements>
    <a:clrScheme name="Custom 6">
      <a:dk1>
        <a:srgbClr val="663300"/>
      </a:dk1>
      <a:lt1>
        <a:srgbClr val="B9D98F"/>
      </a:lt1>
      <a:dk2>
        <a:srgbClr val="4C2600"/>
      </a:dk2>
      <a:lt2>
        <a:srgbClr val="B8765C"/>
      </a:lt2>
      <a:accent1>
        <a:srgbClr val="C9C9C9"/>
      </a:accent1>
      <a:accent2>
        <a:srgbClr val="3C5184"/>
      </a:accent2>
      <a:accent3>
        <a:srgbClr val="B9D98F"/>
      </a:accent3>
      <a:accent4>
        <a:srgbClr val="99CCFF"/>
      </a:accent4>
      <a:accent5>
        <a:srgbClr val="D6EEC4"/>
      </a:accent5>
      <a:accent6>
        <a:srgbClr val="4C2600"/>
      </a:accent6>
      <a:hlink>
        <a:srgbClr val="0065CC"/>
      </a:hlink>
      <a:folHlink>
        <a:srgbClr val="969696"/>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822</TotalTime>
  <Words>1387</Words>
  <Application>Microsoft Office PowerPoint</Application>
  <PresentationFormat>On-screen Show (4:3)</PresentationFormat>
  <Paragraphs>168</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Apothecary</vt:lpstr>
      <vt:lpstr>Civic</vt:lpstr>
      <vt:lpstr>Smarter Balanced Assessment Updates</vt:lpstr>
      <vt:lpstr>Test Administration Window</vt:lpstr>
      <vt:lpstr>Performance Tasks and Classroom Activities</vt:lpstr>
      <vt:lpstr>Technology Readiness</vt:lpstr>
      <vt:lpstr>Other Updates</vt:lpstr>
      <vt:lpstr>ODE Webpage Reorganization</vt:lpstr>
      <vt:lpstr>Test Administration Support</vt:lpstr>
      <vt:lpstr>Communication Support</vt:lpstr>
      <vt:lpstr>PowerPoint Presentation</vt:lpstr>
      <vt:lpstr>Percentage of Students by Achievement Level: Mathematics</vt:lpstr>
      <vt:lpstr>Percentage of Students by Achievement Level: ELA/Literacy</vt:lpstr>
      <vt:lpstr>Comparing Smarter Balanced with OAKS (High School)</vt:lpstr>
      <vt:lpstr>Comparing Smarter Balanced with OAKS (High School)</vt:lpstr>
      <vt:lpstr>Oregon Academic Preparedness—OAKS, SAT, ACT, OUS</vt:lpstr>
      <vt:lpstr>Oregon Academic Preparedness—OAKS, SAT, ACT, OUS</vt:lpstr>
      <vt:lpstr>Independent Sources of College Readiness Evidence</vt:lpstr>
      <vt:lpstr>Math Grade 8 Impact Data</vt:lpstr>
      <vt:lpstr>Math Grade 8 Impact Data</vt:lpstr>
      <vt:lpstr>Reading Grade 8 Impact Data</vt:lpstr>
      <vt:lpstr>Reading Grade 8 Impact Data</vt:lpstr>
      <vt:lpstr>Opportunity to Learn</vt:lpstr>
      <vt:lpstr>Student Accountability – Essential Skills</vt:lpstr>
      <vt:lpstr>Contact Information</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Jon Jeans</cp:lastModifiedBy>
  <cp:revision>110</cp:revision>
  <dcterms:created xsi:type="dcterms:W3CDTF">2014-07-22T22:10:42Z</dcterms:created>
  <dcterms:modified xsi:type="dcterms:W3CDTF">2015-02-19T19:24:50Z</dcterms:modified>
</cp:coreProperties>
</file>