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Lato" panose="020B0604020202020204" charset="0"/>
      <p:regular r:id="rId27"/>
      <p:bold r:id="rId28"/>
      <p:italic r:id="rId29"/>
      <p:boldItalic r:id="rId30"/>
    </p:embeddedFont>
    <p:embeddedFont>
      <p:font typeface="Playfair Display" panose="020B060402020202020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fer Sager" initials="" lastIdx="2" clrIdx="0"/>
  <p:cmAuthor id="1" name="Dana Nerenber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1" autoAdjust="0"/>
  </p:normalViewPr>
  <p:slideViewPr>
    <p:cSldViewPr snapToGrid="0">
      <p:cViewPr varScale="1">
        <p:scale>
          <a:sx n="93" d="100"/>
          <a:sy n="93" d="100"/>
        </p:scale>
        <p:origin x="90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ZjsJiC2sbKvpb0pOEhXBAx4J1GvaX-E0YsUUxePVM9w/ed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b26ea682c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14b26ea682c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4b26ea682c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14b26ea682c_1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3d0b2a02a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153d0b2a02a_2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3d0b2a02a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53d0b2a02a_2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b26ea682c_1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4b26ea682c_1_7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Giám Thị TAG là người không làm việc trong trường học nhưng được đào tạo để quản lý các kỳ thi đánh giá. TOSA là giáo viên nhận nhiệm vụ đặc biệt, người hỗ trợ hoạt động đào tạo và dịch vụ TAG.</a:t>
            </a:r>
          </a:p>
          <a:p>
            <a:pPr marL="0" lvl="0" indent="0" algn="l" rtl="0">
              <a:lnSpc>
                <a:spcPct val="100000"/>
              </a:lnSpc>
              <a:spcBef>
                <a:spcPts val="0"/>
              </a:spcBef>
              <a:spcAft>
                <a:spcPts val="0"/>
              </a:spcAft>
              <a:buSzPts val="1100"/>
              <a:buNone/>
            </a:pPr>
            <a:r>
              <a:rPr lang="vi-VN"/>
              <a:t>NNAT là Bài Khảo Thí Năng Lực Phi Ngôn Ngữ Naglieri. MAP là viết tắt của Đo Lường Tiến Bộ Học Tập, OSAS là Hệ Thống Bài Đánh Giá Toàn Tiểu Bang Oregon.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4b26ea682c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4b26ea682c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3d0b2a02a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153d0b2a02a_2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PPS đã tạo ra một Khung Giảng Dạy để định hướng cho việc giảng dạy và học tập cho tất cả học sinh.  Đây là các yếu tố của Khung Giảng Dạy, và sẽ được dùng để hướng dẫn giảng dạy cho các học sinh được TAG xác định của chúng tôi.  Slide tiếp theo là một ví dụ về cách chúng tôi sẽ sử dụng các yếu tố để hướng dẫn công việc của mình.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4b26ea682c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4b26ea682c_1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Phía bên trái của slide thể hiện mục tiêu cung cấp hướng dẫn hấp dẫn sâu sắc.  Phía bên phải của slide hiển thị các chỉ số cần tìm kiếm từ các nhà giáo dục và học sinh làm bằng chứng về việc giảng dạy hấp dẫn sâu sắc.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b26ea682c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4b26ea682c_1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Bộ Giáo Dục Oregon yêu cầu các học sinh được xác định TAG phải đạt Tốc Độ và Cấp Độ học tập trong phạm vi / các khu vực nhận dạng.  Tốc Độ và Mức Độ được định nghĩa là (đọc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4b26ea682c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4b26ea682c_1_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Đây là MỘT SỐ chiến lược mà giáo viên được khuyến khích sử dụng để đáp ứng Tốc Độ và Mức Độ học tập cho học sinh TAG của chúng ta.  Nếu quý vị cần trợ giúp về định nghĩa của các chiến lược này, vui lòng truy cập biểu mẫu sau </a:t>
            </a:r>
            <a:r>
              <a:rPr lang="vi-VN" u="sng">
                <a:solidFill>
                  <a:schemeClr val="hlink"/>
                </a:solidFill>
                <a:hlinkClick r:id="rId3"/>
              </a:rPr>
              <a:t>https://docs.google.com/document/d/1ZjsJiC2sbKvpb0pOEhXBAx4J1GvaX-E0YsUUxePVM9w/edit</a:t>
            </a: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b26ea682c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14b26ea682c_1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Chúng tôi tin tưởng vào việc xây dựng chiều sâu và sự phức tạp trong quá trình học tập của học sinh.  Mục tiêu của chúng tôi không phải là chạy đua đến cấp độ kế tiếp, mà là đi sâu hơn vào việc học tập.  Bánh Xe DOK này là một công cụ mà chúng tôi khuyến khích giáo viên sử dụng để giúp định hướng hoạt động giảng dạy của họ cho học sinh TAG.  Đây là một công cụ đơn giản và nhanh chóng để tham khảo nhằm sử dụng các động từ để giúp tạo ra các bài học truyền cảm hứng cho mức độ hiểu biết sâu hơn.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b26ea682c_1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14b26ea682c_1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b26ea682c_1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4b26ea682c_1_4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vi-VN"/>
              <a:t>Đây là một ví dụ về cách giáo viên có thể phân biệt giữa bài tập Cấp 3 hay Cấp 4.  Chúng tôi mong muốn phần lớn thời gian học sinh TAG của mình đắm mình trong các bài học ở Cấp 3 &amp; 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b26ea682c_1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4b26ea682c_1_7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b26ea682c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14b26ea682c_1_4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Đây là một khu vực mà các gia đình sẽ thấy được sự nhất quán nhiều hơn so với học khu. </a:t>
            </a:r>
          </a:p>
          <a:p>
            <a:pPr marL="0" lvl="0" indent="0" algn="l" rtl="0">
              <a:spcBef>
                <a:spcPts val="0"/>
              </a:spcBef>
              <a:spcAft>
                <a:spcPts val="0"/>
              </a:spcAft>
              <a:buClr>
                <a:schemeClr val="dk1"/>
              </a:buClr>
              <a:buSzPts val="1100"/>
              <a:buFont typeface="Arial"/>
              <a:buNone/>
            </a:pPr>
            <a:r>
              <a:rPr lang="vi-VN">
                <a:solidFill>
                  <a:schemeClr val="dk1"/>
                </a:solidFill>
              </a:rPr>
              <a:t>Sẽ có các bản tin TAG Family hàng quý được đăng lên các trang web của trường và học khu.</a:t>
            </a: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vi-VN">
                <a:solidFill>
                  <a:schemeClr val="dk1"/>
                </a:solidFill>
              </a:rPr>
              <a:t>Sẽ có giờ hành chính hàng tháng vào Thứ Tư thứ 4 của hầu hết các tháng, bắt đầu từ ngày 28 Tháng Chín. Các nội dung này sẽ qua mạng nên một liên kết sẽ được cung cấp trên trang web TAG và được chia sẻ với nhà trường để đăng tải trên trang web của họ.</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b26ea682c_1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14b26ea682c_1_4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Nhấn mạnh rằng bước đầu tiên là trò chuyện với giáo viên.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4b26ea682c_1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14b26ea682c_1_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b26ea682c_1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4b26ea682c_1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Tầm Nhìn và Sứ Mệnh sẽ thông báo những gì chúng tôi làm trong mọi khía cạnh hỗ trợ học sinh tại PPS.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3cb0e9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3cb0e9e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Lộ trình sẽ cho thấy các bước PPS đang thực hiện để đạt được sứ mệnh này. TAG được thông báo cụ thể bởi Khung Giảng Dạy và Phát Triển Chuyên Môn Giáo Viên. Trong các slide tiếp theo, chúng tôi sẽ đề cập đến các mục tiêu TAG cho các dịch vụ và hỗ trợ cho học sinh và giáo viên.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b26ea682c_1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b26ea682c_1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53cb0e9e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53cb0e9e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Cần nêu rõ rằng trong PPS, TAG KHÔNG phải là một chương trình - chúng tôi KHÔNG thu hút học sinh tham gia các lớp học đặc biệt, mà là cung cấp DỊCH VỤ trong lớp học của các em thông qua bài tập theo cấp lớp cuốn hút sâu sắc, như được mô tả trong Khung Giảng Dạy.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b26ea682c_1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14b26ea682c_1_7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Chúng tôi sẽ xác định và cung cấp các dịch vụ cho học sinh TAG dựa trên quy chế Oregon này. Quý vị có thể tìm thêm thông tin làm rõ về việc xác định, các dịch vụ và quyền của cha/mẹ trên trang web của Bộ Giáo Dục Oregon.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b26ea682c_1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4b26ea682c_1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a:solidFill>
                  <a:schemeClr val="dk1"/>
                </a:solidFill>
              </a:rPr>
              <a:t>Các mục tiêu tập trung vào việc tăng tỷ lệ học sinh TAG từ các nhóm ít được đại diện.</a:t>
            </a:r>
          </a:p>
          <a:p>
            <a:pPr marL="0" lvl="0" indent="0" algn="l" rtl="0">
              <a:spcBef>
                <a:spcPts val="0"/>
              </a:spcBef>
              <a:spcAft>
                <a:spcPts val="0"/>
              </a:spcAft>
              <a:buClr>
                <a:schemeClr val="dk1"/>
              </a:buClr>
              <a:buSzPts val="1100"/>
              <a:buFont typeface="Arial"/>
              <a:buNone/>
            </a:pPr>
            <a:r>
              <a:rPr lang="vi-VN">
                <a:solidFill>
                  <a:schemeClr val="dk1"/>
                </a:solidFill>
              </a:rPr>
              <a:t>Các bước hành động sẽ là phát triển các quy trình xác định cho TAG phi truyền thống VÀ cung cấp PD cho giáo viên để giúp xác định các nhóm ít được đại diện trước đây để giới thiệu TAG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4b26ea682c_1_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4b26ea682c_1_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55"/>
        <p:cNvGrpSpPr/>
        <p:nvPr/>
      </p:nvGrpSpPr>
      <p:grpSpPr>
        <a:xfrm>
          <a:off x="0" y="0"/>
          <a:ext cx="0" cy="0"/>
          <a:chOff x="0" y="0"/>
          <a:chExt cx="0" cy="0"/>
        </a:xfrm>
      </p:grpSpPr>
      <p:sp>
        <p:nvSpPr>
          <p:cNvPr id="56" name="Google Shape;56;p13"/>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0" y="0"/>
            <a:ext cx="37893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3"/>
          <p:cNvSpPr txBox="1">
            <a:spLocks noGrp="1"/>
          </p:cNvSpPr>
          <p:nvPr>
            <p:ph type="title"/>
          </p:nvPr>
        </p:nvSpPr>
        <p:spPr>
          <a:xfrm>
            <a:off x="265500" y="316700"/>
            <a:ext cx="3163500" cy="26076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3600"/>
              <a:buNone/>
              <a:defRPr sz="3600">
                <a:solidFill>
                  <a:srgbClr val="FFFFFF"/>
                </a:solidFill>
              </a:defRPr>
            </a:lvl2pPr>
            <a:lvl3pPr lvl="2" algn="l" rtl="0">
              <a:lnSpc>
                <a:spcPct val="100000"/>
              </a:lnSpc>
              <a:spcBef>
                <a:spcPts val="0"/>
              </a:spcBef>
              <a:spcAft>
                <a:spcPts val="0"/>
              </a:spcAft>
              <a:buClr>
                <a:srgbClr val="FFFFFF"/>
              </a:buClr>
              <a:buSzPts val="3600"/>
              <a:buNone/>
              <a:defRPr sz="3600">
                <a:solidFill>
                  <a:srgbClr val="FFFFFF"/>
                </a:solidFill>
              </a:defRPr>
            </a:lvl3pPr>
            <a:lvl4pPr lvl="3" algn="l" rtl="0">
              <a:lnSpc>
                <a:spcPct val="100000"/>
              </a:lnSpc>
              <a:spcBef>
                <a:spcPts val="0"/>
              </a:spcBef>
              <a:spcAft>
                <a:spcPts val="0"/>
              </a:spcAft>
              <a:buClr>
                <a:srgbClr val="FFFFFF"/>
              </a:buClr>
              <a:buSzPts val="3600"/>
              <a:buNone/>
              <a:defRPr sz="3600">
                <a:solidFill>
                  <a:srgbClr val="FFFFFF"/>
                </a:solidFill>
              </a:defRPr>
            </a:lvl4pPr>
            <a:lvl5pPr lvl="4" algn="l" rtl="0">
              <a:lnSpc>
                <a:spcPct val="100000"/>
              </a:lnSpc>
              <a:spcBef>
                <a:spcPts val="0"/>
              </a:spcBef>
              <a:spcAft>
                <a:spcPts val="0"/>
              </a:spcAft>
              <a:buClr>
                <a:srgbClr val="FFFFFF"/>
              </a:buClr>
              <a:buSzPts val="3600"/>
              <a:buNone/>
              <a:defRPr sz="3600">
                <a:solidFill>
                  <a:srgbClr val="FFFFFF"/>
                </a:solidFill>
              </a:defRPr>
            </a:lvl5pPr>
            <a:lvl6pPr lvl="5" algn="l" rtl="0">
              <a:lnSpc>
                <a:spcPct val="100000"/>
              </a:lnSpc>
              <a:spcBef>
                <a:spcPts val="0"/>
              </a:spcBef>
              <a:spcAft>
                <a:spcPts val="0"/>
              </a:spcAft>
              <a:buClr>
                <a:srgbClr val="FFFFFF"/>
              </a:buClr>
              <a:buSzPts val="3600"/>
              <a:buNone/>
              <a:defRPr sz="3600">
                <a:solidFill>
                  <a:srgbClr val="FFFFFF"/>
                </a:solidFill>
              </a:defRPr>
            </a:lvl6pPr>
            <a:lvl7pPr lvl="6" algn="l" rtl="0">
              <a:lnSpc>
                <a:spcPct val="100000"/>
              </a:lnSpc>
              <a:spcBef>
                <a:spcPts val="0"/>
              </a:spcBef>
              <a:spcAft>
                <a:spcPts val="0"/>
              </a:spcAft>
              <a:buClr>
                <a:srgbClr val="FFFFFF"/>
              </a:buClr>
              <a:buSzPts val="3600"/>
              <a:buNone/>
              <a:defRPr sz="3600">
                <a:solidFill>
                  <a:srgbClr val="FFFFFF"/>
                </a:solidFill>
              </a:defRPr>
            </a:lvl7pPr>
            <a:lvl8pPr lvl="7" algn="l" rtl="0">
              <a:lnSpc>
                <a:spcPct val="100000"/>
              </a:lnSpc>
              <a:spcBef>
                <a:spcPts val="0"/>
              </a:spcBef>
              <a:spcAft>
                <a:spcPts val="0"/>
              </a:spcAft>
              <a:buClr>
                <a:srgbClr val="FFFFFF"/>
              </a:buClr>
              <a:buSzPts val="3600"/>
              <a:buNone/>
              <a:defRPr sz="3600">
                <a:solidFill>
                  <a:srgbClr val="FFFFFF"/>
                </a:solidFill>
              </a:defRPr>
            </a:lvl8pPr>
            <a:lvl9pPr lvl="8" algn="l" rtl="0">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59" name="Google Shape;59;p13"/>
          <p:cNvSpPr txBox="1">
            <a:spLocks noGrp="1"/>
          </p:cNvSpPr>
          <p:nvPr>
            <p:ph type="subTitle" idx="1"/>
          </p:nvPr>
        </p:nvSpPr>
        <p:spPr>
          <a:xfrm>
            <a:off x="265500" y="3009000"/>
            <a:ext cx="3163500" cy="12351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Clr>
                <a:srgbClr val="FFFFFF"/>
              </a:buClr>
              <a:buSzPts val="1400"/>
              <a:buNone/>
              <a:defRPr sz="1400">
                <a:solidFill>
                  <a:srgbClr val="FFFFFF"/>
                </a:solidFill>
              </a:defRPr>
            </a:lvl1pPr>
            <a:lvl2pPr lvl="1" algn="l" rtl="0">
              <a:lnSpc>
                <a:spcPct val="100000"/>
              </a:lnSpc>
              <a:spcBef>
                <a:spcPts val="0"/>
              </a:spcBef>
              <a:spcAft>
                <a:spcPts val="0"/>
              </a:spcAft>
              <a:buClr>
                <a:srgbClr val="FFFFFF"/>
              </a:buClr>
              <a:buSzPts val="1400"/>
              <a:buNone/>
              <a:defRPr sz="1400">
                <a:solidFill>
                  <a:srgbClr val="FFFFFF"/>
                </a:solidFill>
              </a:defRPr>
            </a:lvl2pPr>
            <a:lvl3pPr lvl="2" algn="l" rtl="0">
              <a:lnSpc>
                <a:spcPct val="100000"/>
              </a:lnSpc>
              <a:spcBef>
                <a:spcPts val="0"/>
              </a:spcBef>
              <a:spcAft>
                <a:spcPts val="0"/>
              </a:spcAft>
              <a:buClr>
                <a:srgbClr val="FFFFFF"/>
              </a:buClr>
              <a:buSzPts val="1400"/>
              <a:buNone/>
              <a:defRPr sz="1400">
                <a:solidFill>
                  <a:srgbClr val="FFFFFF"/>
                </a:solidFill>
              </a:defRPr>
            </a:lvl3pPr>
            <a:lvl4pPr lvl="3" algn="l" rtl="0">
              <a:lnSpc>
                <a:spcPct val="100000"/>
              </a:lnSpc>
              <a:spcBef>
                <a:spcPts val="0"/>
              </a:spcBef>
              <a:spcAft>
                <a:spcPts val="0"/>
              </a:spcAft>
              <a:buClr>
                <a:srgbClr val="FFFFFF"/>
              </a:buClr>
              <a:buSzPts val="1400"/>
              <a:buNone/>
              <a:defRPr sz="1400">
                <a:solidFill>
                  <a:srgbClr val="FFFFFF"/>
                </a:solidFill>
              </a:defRPr>
            </a:lvl4pPr>
            <a:lvl5pPr lvl="4" algn="l" rtl="0">
              <a:lnSpc>
                <a:spcPct val="100000"/>
              </a:lnSpc>
              <a:spcBef>
                <a:spcPts val="0"/>
              </a:spcBef>
              <a:spcAft>
                <a:spcPts val="0"/>
              </a:spcAft>
              <a:buClr>
                <a:srgbClr val="FFFFFF"/>
              </a:buClr>
              <a:buSzPts val="1400"/>
              <a:buNone/>
              <a:defRPr sz="1400">
                <a:solidFill>
                  <a:srgbClr val="FFFFFF"/>
                </a:solidFill>
              </a:defRPr>
            </a:lvl5pPr>
            <a:lvl6pPr lvl="5" algn="l" rtl="0">
              <a:lnSpc>
                <a:spcPct val="100000"/>
              </a:lnSpc>
              <a:spcBef>
                <a:spcPts val="0"/>
              </a:spcBef>
              <a:spcAft>
                <a:spcPts val="0"/>
              </a:spcAft>
              <a:buClr>
                <a:srgbClr val="FFFFFF"/>
              </a:buClr>
              <a:buSzPts val="1400"/>
              <a:buNone/>
              <a:defRPr sz="1400">
                <a:solidFill>
                  <a:srgbClr val="FFFFFF"/>
                </a:solidFill>
              </a:defRPr>
            </a:lvl6pPr>
            <a:lvl7pPr lvl="6" algn="l" rtl="0">
              <a:lnSpc>
                <a:spcPct val="100000"/>
              </a:lnSpc>
              <a:spcBef>
                <a:spcPts val="0"/>
              </a:spcBef>
              <a:spcAft>
                <a:spcPts val="0"/>
              </a:spcAft>
              <a:buClr>
                <a:srgbClr val="FFFFFF"/>
              </a:buClr>
              <a:buSzPts val="1400"/>
              <a:buNone/>
              <a:defRPr sz="1400">
                <a:solidFill>
                  <a:srgbClr val="FFFFFF"/>
                </a:solidFill>
              </a:defRPr>
            </a:lvl7pPr>
            <a:lvl8pPr lvl="7" algn="l" rtl="0">
              <a:lnSpc>
                <a:spcPct val="100000"/>
              </a:lnSpc>
              <a:spcBef>
                <a:spcPts val="0"/>
              </a:spcBef>
              <a:spcAft>
                <a:spcPts val="0"/>
              </a:spcAft>
              <a:buClr>
                <a:srgbClr val="FFFFFF"/>
              </a:buClr>
              <a:buSzPts val="1400"/>
              <a:buNone/>
              <a:defRPr sz="1400">
                <a:solidFill>
                  <a:srgbClr val="FFFFFF"/>
                </a:solidFill>
              </a:defRPr>
            </a:lvl8pPr>
            <a:lvl9pPr lvl="8" algn="l" rtl="0">
              <a:lnSpc>
                <a:spcPct val="100000"/>
              </a:lnSpc>
              <a:spcBef>
                <a:spcPts val="0"/>
              </a:spcBef>
              <a:spcAft>
                <a:spcPts val="0"/>
              </a:spcAft>
              <a:buClr>
                <a:srgbClr val="FFFFFF"/>
              </a:buClr>
              <a:buSzPts val="1400"/>
              <a:buNone/>
              <a:defRPr sz="1400">
                <a:solidFill>
                  <a:srgbClr val="FFFFFF"/>
                </a:solidFill>
              </a:defRPr>
            </a:lvl9pPr>
          </a:lstStyle>
          <a:p>
            <a:endParaRPr/>
          </a:p>
        </p:txBody>
      </p:sp>
      <p:sp>
        <p:nvSpPr>
          <p:cNvPr id="60" name="Google Shape;60;p13"/>
          <p:cNvSpPr txBox="1">
            <a:spLocks noGrp="1"/>
          </p:cNvSpPr>
          <p:nvPr>
            <p:ph type="body" idx="2"/>
          </p:nvPr>
        </p:nvSpPr>
        <p:spPr>
          <a:xfrm>
            <a:off x="4283675" y="992575"/>
            <a:ext cx="4407300" cy="3158100"/>
          </a:xfrm>
          <a:prstGeom prst="rect">
            <a:avLst/>
          </a:prstGeom>
          <a:noFill/>
          <a:ln>
            <a:noFill/>
          </a:ln>
        </p:spPr>
        <p:txBody>
          <a:bodyPr spcFirstLastPara="1" wrap="square" lIns="91425" tIns="91425" rIns="91425" bIns="91425" anchor="ctr" anchorCtr="0">
            <a:normAutofit/>
          </a:bodyPr>
          <a:lstStyle>
            <a:lvl1pPr marL="457200" lvl="0" indent="-342900" algn="l" rtl="0">
              <a:lnSpc>
                <a:spcPct val="115000"/>
              </a:lnSpc>
              <a:spcBef>
                <a:spcPts val="0"/>
              </a:spcBef>
              <a:spcAft>
                <a:spcPts val="0"/>
              </a:spcAft>
              <a:buClr>
                <a:srgbClr val="FFFFFF"/>
              </a:buClr>
              <a:buSzPts val="1800"/>
              <a:buChar char="●"/>
              <a:defRPr sz="1800">
                <a:solidFill>
                  <a:srgbClr val="FFFFFF"/>
                </a:solidFill>
              </a:defRPr>
            </a:lvl1pPr>
            <a:lvl2pPr marL="914400" lvl="1" indent="-317500" algn="l" rtl="0">
              <a:lnSpc>
                <a:spcPct val="115000"/>
              </a:lnSpc>
              <a:spcBef>
                <a:spcPts val="1600"/>
              </a:spcBef>
              <a:spcAft>
                <a:spcPts val="0"/>
              </a:spcAft>
              <a:buClr>
                <a:srgbClr val="FFFFFF"/>
              </a:buClr>
              <a:buSzPts val="1400"/>
              <a:buChar char="○"/>
              <a:defRPr sz="1400">
                <a:solidFill>
                  <a:srgbClr val="FFFFFF"/>
                </a:solidFill>
              </a:defRPr>
            </a:lvl2pPr>
            <a:lvl3pPr marL="1371600" lvl="2" indent="-317500" algn="l" rtl="0">
              <a:lnSpc>
                <a:spcPct val="115000"/>
              </a:lnSpc>
              <a:spcBef>
                <a:spcPts val="1600"/>
              </a:spcBef>
              <a:spcAft>
                <a:spcPts val="0"/>
              </a:spcAft>
              <a:buClr>
                <a:srgbClr val="FFFFFF"/>
              </a:buClr>
              <a:buSzPts val="1400"/>
              <a:buChar char="■"/>
              <a:defRPr sz="1400">
                <a:solidFill>
                  <a:srgbClr val="FFFFFF"/>
                </a:solidFill>
              </a:defRPr>
            </a:lvl3pPr>
            <a:lvl4pPr marL="1828800" lvl="3" indent="-317500" algn="l" rtl="0">
              <a:lnSpc>
                <a:spcPct val="115000"/>
              </a:lnSpc>
              <a:spcBef>
                <a:spcPts val="1600"/>
              </a:spcBef>
              <a:spcAft>
                <a:spcPts val="0"/>
              </a:spcAft>
              <a:buClr>
                <a:srgbClr val="FFFFFF"/>
              </a:buClr>
              <a:buSzPts val="1400"/>
              <a:buChar char="●"/>
              <a:defRPr sz="1400">
                <a:solidFill>
                  <a:srgbClr val="FFFFFF"/>
                </a:solidFill>
              </a:defRPr>
            </a:lvl4pPr>
            <a:lvl5pPr marL="2286000" lvl="4" indent="-317500" algn="l" rtl="0">
              <a:lnSpc>
                <a:spcPct val="115000"/>
              </a:lnSpc>
              <a:spcBef>
                <a:spcPts val="1600"/>
              </a:spcBef>
              <a:spcAft>
                <a:spcPts val="0"/>
              </a:spcAft>
              <a:buClr>
                <a:srgbClr val="FFFFFF"/>
              </a:buClr>
              <a:buSzPts val="1400"/>
              <a:buChar char="○"/>
              <a:defRPr sz="1400">
                <a:solidFill>
                  <a:srgbClr val="FFFFFF"/>
                </a:solidFill>
              </a:defRPr>
            </a:lvl5pPr>
            <a:lvl6pPr marL="2743200" lvl="5" indent="-317500" algn="l" rtl="0">
              <a:lnSpc>
                <a:spcPct val="115000"/>
              </a:lnSpc>
              <a:spcBef>
                <a:spcPts val="1600"/>
              </a:spcBef>
              <a:spcAft>
                <a:spcPts val="0"/>
              </a:spcAft>
              <a:buClr>
                <a:srgbClr val="FFFFFF"/>
              </a:buClr>
              <a:buSzPts val="1400"/>
              <a:buChar char="■"/>
              <a:defRPr sz="1400">
                <a:solidFill>
                  <a:srgbClr val="FFFFFF"/>
                </a:solidFill>
              </a:defRPr>
            </a:lvl6pPr>
            <a:lvl7pPr marL="3200400" lvl="6" indent="-317500" algn="l" rtl="0">
              <a:lnSpc>
                <a:spcPct val="115000"/>
              </a:lnSpc>
              <a:spcBef>
                <a:spcPts val="1600"/>
              </a:spcBef>
              <a:spcAft>
                <a:spcPts val="0"/>
              </a:spcAft>
              <a:buClr>
                <a:srgbClr val="FFFFFF"/>
              </a:buClr>
              <a:buSzPts val="1400"/>
              <a:buChar char="●"/>
              <a:defRPr sz="1400">
                <a:solidFill>
                  <a:srgbClr val="FFFFFF"/>
                </a:solidFill>
              </a:defRPr>
            </a:lvl7pPr>
            <a:lvl8pPr marL="3657600" lvl="7" indent="-317500" algn="l" rtl="0">
              <a:lnSpc>
                <a:spcPct val="115000"/>
              </a:lnSpc>
              <a:spcBef>
                <a:spcPts val="1600"/>
              </a:spcBef>
              <a:spcAft>
                <a:spcPts val="0"/>
              </a:spcAft>
              <a:buClr>
                <a:srgbClr val="FFFFFF"/>
              </a:buClr>
              <a:buSzPts val="1400"/>
              <a:buChar char="○"/>
              <a:defRPr sz="1400">
                <a:solidFill>
                  <a:srgbClr val="FFFFFF"/>
                </a:solidFill>
              </a:defRPr>
            </a:lvl8pPr>
            <a:lvl9pPr marL="4114800" lvl="8" indent="-317500" algn="l" rtl="0">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61" name="Google Shape;6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dnerenberg@pps.net" TargetMode="External"/><Relationship Id="rId7" Type="http://schemas.openxmlformats.org/officeDocument/2006/relationships/hyperlink" Target="mailto:myork@pps.ne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kbond@pps.net" TargetMode="External"/><Relationship Id="rId5" Type="http://schemas.openxmlformats.org/officeDocument/2006/relationships/hyperlink" Target="mailto:kbertelsen@pps.net" TargetMode="External"/><Relationship Id="rId4" Type="http://schemas.openxmlformats.org/officeDocument/2006/relationships/hyperlink" Target="mailto:ldraper@pps.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ttps://drive.google.com/file/d/1xqw-i3-2K9hFteE0BSUEmKJibhlnYAmI/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65500" y="1625575"/>
            <a:ext cx="3163500" cy="1892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600"/>
              <a:buNone/>
            </a:pPr>
            <a:r>
              <a:rPr lang="vi-VN" sz="2900"/>
              <a:t>Thông Tin</a:t>
            </a:r>
            <a:br>
              <a:rPr lang="es-ES" sz="2900"/>
            </a:br>
            <a:r>
              <a:rPr lang="vi-VN" sz="2900"/>
              <a:t>Gia Đình TAG PPS </a:t>
            </a:r>
          </a:p>
        </p:txBody>
      </p:sp>
      <p:sp>
        <p:nvSpPr>
          <p:cNvPr id="67" name="Google Shape;67;p14"/>
          <p:cNvSpPr txBox="1">
            <a:spLocks noGrp="1"/>
          </p:cNvSpPr>
          <p:nvPr>
            <p:ph type="subTitle" idx="1"/>
          </p:nvPr>
        </p:nvSpPr>
        <p:spPr>
          <a:xfrm>
            <a:off x="265500" y="3739300"/>
            <a:ext cx="3163500" cy="915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vi-VN" sz="2400"/>
              <a:t>MÙA THU 2022</a:t>
            </a:r>
          </a:p>
        </p:txBody>
      </p:sp>
      <p:sp>
        <p:nvSpPr>
          <p:cNvPr id="68" name="Google Shape;68;p14"/>
          <p:cNvSpPr txBox="1">
            <a:spLocks noGrp="1"/>
          </p:cNvSpPr>
          <p:nvPr>
            <p:ph type="body" idx="2"/>
          </p:nvPr>
        </p:nvSpPr>
        <p:spPr>
          <a:xfrm>
            <a:off x="4283675" y="992575"/>
            <a:ext cx="4407300" cy="3158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1600"/>
              </a:spcAft>
              <a:buSzPts val="1800"/>
              <a:buNone/>
            </a:pPr>
            <a:endParaRPr/>
          </a:p>
        </p:txBody>
      </p:sp>
      <p:pic>
        <p:nvPicPr>
          <p:cNvPr id="69" name="Google Shape;69;p14"/>
          <p:cNvPicPr preferRelativeResize="0"/>
          <p:nvPr/>
        </p:nvPicPr>
        <p:blipFill rotWithShape="1">
          <a:blip r:embed="rId3">
            <a:alphaModFix/>
          </a:blip>
          <a:srcRect/>
          <a:stretch/>
        </p:blipFill>
        <p:spPr>
          <a:xfrm>
            <a:off x="3809525" y="0"/>
            <a:ext cx="5334481" cy="51435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265500" y="1688300"/>
            <a:ext cx="3163500" cy="260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vi-VN"/>
              <a:t>Giới Thiệu và Nhận Dạng</a:t>
            </a:r>
          </a:p>
        </p:txBody>
      </p:sp>
      <p:sp>
        <p:nvSpPr>
          <p:cNvPr id="126" name="Google Shape;126;p23"/>
          <p:cNvSpPr txBox="1">
            <a:spLocks noGrp="1"/>
          </p:cNvSpPr>
          <p:nvPr>
            <p:ph type="body" idx="2"/>
          </p:nvPr>
        </p:nvSpPr>
        <p:spPr>
          <a:xfrm>
            <a:off x="4283675" y="992575"/>
            <a:ext cx="4407300" cy="3363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vi-VN" sz="1700"/>
              <a:t>Học sinh của quý vị có thể được xác định là TAG trong 3 lĩnh vực:</a:t>
            </a:r>
          </a:p>
          <a:p>
            <a:pPr marL="457200" lvl="0" indent="-342900" algn="l" rtl="0">
              <a:lnSpc>
                <a:spcPct val="115000"/>
              </a:lnSpc>
              <a:spcBef>
                <a:spcPts val="1600"/>
              </a:spcBef>
              <a:spcAft>
                <a:spcPts val="0"/>
              </a:spcAft>
              <a:buSzPts val="1800"/>
              <a:buChar char="●"/>
            </a:pPr>
            <a:r>
              <a:rPr lang="vi-VN" sz="1700"/>
              <a:t>Khả Năng Trí Tuệ</a:t>
            </a:r>
          </a:p>
          <a:p>
            <a:pPr marL="457200" lvl="0" indent="-342900" algn="l" rtl="0">
              <a:lnSpc>
                <a:spcPct val="115000"/>
              </a:lnSpc>
              <a:spcBef>
                <a:spcPts val="0"/>
              </a:spcBef>
              <a:spcAft>
                <a:spcPts val="0"/>
              </a:spcAft>
              <a:buSzPts val="1800"/>
              <a:buChar char="●"/>
            </a:pPr>
            <a:r>
              <a:rPr lang="vi-VN" sz="1700"/>
              <a:t>Môn Toán </a:t>
            </a:r>
          </a:p>
          <a:p>
            <a:pPr marL="457200" lvl="0" indent="-342900" algn="l" rtl="0">
              <a:lnSpc>
                <a:spcPct val="115000"/>
              </a:lnSpc>
              <a:spcBef>
                <a:spcPts val="0"/>
              </a:spcBef>
              <a:spcAft>
                <a:spcPts val="0"/>
              </a:spcAft>
              <a:buSzPts val="1800"/>
              <a:buChar char="●"/>
            </a:pPr>
            <a:r>
              <a:rPr lang="vi-VN" sz="1700"/>
              <a:t>Môn Đọc</a:t>
            </a:r>
          </a:p>
          <a:p>
            <a:pPr marL="0" lvl="0" indent="0" algn="l" rtl="0">
              <a:lnSpc>
                <a:spcPct val="115000"/>
              </a:lnSpc>
              <a:spcBef>
                <a:spcPts val="1600"/>
              </a:spcBef>
              <a:spcAft>
                <a:spcPts val="1600"/>
              </a:spcAft>
              <a:buSzPts val="1800"/>
              <a:buNone/>
            </a:pPr>
            <a:r>
              <a:rPr lang="vi-VN" sz="1700"/>
              <a:t>Nếu con quý vị hiện chưa được nhận dạng ở một trong các lĩnh vực này và quý vị cảm thấy trẻ cần được đánh giá để xác định khả năng hội đủ điều kiện, quý vị có thể giới thiệu con em mình thực hiện bài đánh giá.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188825"/>
            <a:ext cx="8520600" cy="789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000"/>
              <a:buNone/>
            </a:pPr>
            <a:r>
              <a:rPr lang="vi-VN" sz="2700"/>
              <a:t>Giới Thiệu TAG dựa trên Công Cụ Sàng Lọc Phổ Quát</a:t>
            </a:r>
          </a:p>
        </p:txBody>
      </p:sp>
      <p:sp>
        <p:nvSpPr>
          <p:cNvPr id="132" name="Google Shape;132;p24"/>
          <p:cNvSpPr txBox="1">
            <a:spLocks noGrp="1"/>
          </p:cNvSpPr>
          <p:nvPr>
            <p:ph type="body" idx="1"/>
          </p:nvPr>
        </p:nvSpPr>
        <p:spPr>
          <a:xfrm>
            <a:off x="311700" y="978125"/>
            <a:ext cx="8520600" cy="88664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VN" sz="1650" dirty="0">
                <a:solidFill>
                  <a:srgbClr val="000000"/>
                </a:solidFill>
              </a:rPr>
              <a:t>Các gia đình có thể nhận được một tấm bưu thiếp nếu con của họ đạt điểm phân vị 95 phần trăm trên một số bài đánh giá nhất định dành cho tất cả học sinh ở những cấp lớp này:</a:t>
            </a:r>
          </a:p>
        </p:txBody>
      </p:sp>
      <p:sp>
        <p:nvSpPr>
          <p:cNvPr id="2" name="Google Shape;132;p24">
            <a:extLst>
              <a:ext uri="{FF2B5EF4-FFF2-40B4-BE49-F238E27FC236}">
                <a16:creationId xmlns:a16="http://schemas.microsoft.com/office/drawing/2014/main" id="{7DCE863B-21FC-BE9E-82A9-C522EE035697}"/>
              </a:ext>
            </a:extLst>
          </p:cNvPr>
          <p:cNvSpPr txBox="1">
            <a:spLocks/>
          </p:cNvSpPr>
          <p:nvPr/>
        </p:nvSpPr>
        <p:spPr>
          <a:xfrm>
            <a:off x="311700" y="3770725"/>
            <a:ext cx="8520600" cy="789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buFont typeface="Lato"/>
              <a:buNone/>
            </a:pPr>
            <a:r>
              <a:rPr lang="vi-VN" sz="1650">
                <a:solidFill>
                  <a:srgbClr val="000000"/>
                </a:solidFill>
              </a:rPr>
              <a:t>Đây CHỈ là thông báo.  Nếu quý vị muốn con mình được giới thiệu cho TAG, quý vị vẫn cần hoàn thành biểu mẫu giới thiệu trực tuyến (có sẵn bắt đầu từ ngày 17 Tháng Mười).</a:t>
            </a:r>
          </a:p>
        </p:txBody>
      </p:sp>
      <p:sp>
        <p:nvSpPr>
          <p:cNvPr id="3" name="Google Shape;132;p24">
            <a:extLst>
              <a:ext uri="{FF2B5EF4-FFF2-40B4-BE49-F238E27FC236}">
                <a16:creationId xmlns:a16="http://schemas.microsoft.com/office/drawing/2014/main" id="{A1553C6E-426C-F6DE-5C0E-FAF88FB5CAE9}"/>
              </a:ext>
            </a:extLst>
          </p:cNvPr>
          <p:cNvSpPr txBox="1">
            <a:spLocks/>
          </p:cNvSpPr>
          <p:nvPr/>
        </p:nvSpPr>
        <p:spPr>
          <a:xfrm>
            <a:off x="311700" y="2096420"/>
            <a:ext cx="8746956" cy="20610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828800" indent="-1657350">
              <a:buFont typeface="Lato"/>
              <a:buNone/>
            </a:pPr>
            <a:r>
              <a:rPr lang="vi-VN" sz="1650" b="1" dirty="0">
                <a:solidFill>
                  <a:srgbClr val="000000"/>
                </a:solidFill>
              </a:rPr>
              <a:t>Lớp Hai:</a:t>
            </a:r>
            <a:r>
              <a:rPr lang="vi-VN" sz="1650" dirty="0">
                <a:solidFill>
                  <a:srgbClr val="000000"/>
                </a:solidFill>
              </a:rPr>
              <a:t>	Tất cả học sinh tham gia Bài Khảo Thí Năng Lực Phi Ngôn Ngữ Naglieri (NNAT) vào Mùa Thu. Bài đánh giá này sẽ đo lường về khả năng trí tuệ.</a:t>
            </a:r>
          </a:p>
          <a:p>
            <a:pPr marL="1828800" indent="-1657350">
              <a:spcBef>
                <a:spcPts val="1000"/>
              </a:spcBef>
              <a:buFont typeface="Lato"/>
              <a:buNone/>
            </a:pPr>
            <a:r>
              <a:rPr lang="vi-VN" sz="1650" b="1" dirty="0">
                <a:solidFill>
                  <a:srgbClr val="000000"/>
                </a:solidFill>
              </a:rPr>
              <a:t>Lớp 3 - 8:</a:t>
            </a:r>
            <a:r>
              <a:rPr lang="vi-VN" sz="1650" dirty="0">
                <a:solidFill>
                  <a:srgbClr val="000000"/>
                </a:solidFill>
              </a:rPr>
              <a:t>	Tất cả học sinh tham gia Bài Đánh Giá Đo Lường Tiến Bộ Học Tập (MAP) vào Mùa Thu. Có các bài đánh giá riêng cho môn đọc và môn</a:t>
            </a:r>
            <a:r>
              <a:rPr lang="es-ES" sz="1650" dirty="0">
                <a:solidFill>
                  <a:srgbClr val="000000"/>
                </a:solidFill>
              </a:rPr>
              <a:t> </a:t>
            </a:r>
            <a:r>
              <a:rPr lang="vi-VN" sz="1650" dirty="0">
                <a:solidFill>
                  <a:srgbClr val="000000"/>
                </a:solidFill>
              </a:rPr>
              <a:t>toán.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188825"/>
            <a:ext cx="8520600" cy="7893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3000"/>
              <a:buNone/>
            </a:pPr>
            <a:r>
              <a:rPr lang="vi-VN"/>
              <a:t>Giới Thiệu Gia Đình cho TAG</a:t>
            </a:r>
          </a:p>
        </p:txBody>
      </p:sp>
      <p:sp>
        <p:nvSpPr>
          <p:cNvPr id="138" name="Google Shape;138;p25"/>
          <p:cNvSpPr txBox="1">
            <a:spLocks noGrp="1"/>
          </p:cNvSpPr>
          <p:nvPr>
            <p:ph type="body" idx="1"/>
          </p:nvPr>
        </p:nvSpPr>
        <p:spPr>
          <a:xfrm>
            <a:off x="311700" y="978125"/>
            <a:ext cx="8520600" cy="111372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vi-VN">
                <a:solidFill>
                  <a:srgbClr val="000000"/>
                </a:solidFill>
              </a:rPr>
              <a:t>Đây là bước đầu tiên để thảo luận về sự tiến bộ của con em quý vị với giáo viên của trẻ. Con quý vị thể hiện khả năng vượt trội hơn các bạn đồng lứa ở lĩnh vực nào (trí tuệ, môn đọc, hay toán)?</a:t>
            </a:r>
          </a:p>
        </p:txBody>
      </p:sp>
      <p:sp>
        <p:nvSpPr>
          <p:cNvPr id="2" name="Google Shape;138;p25">
            <a:extLst>
              <a:ext uri="{FF2B5EF4-FFF2-40B4-BE49-F238E27FC236}">
                <a16:creationId xmlns:a16="http://schemas.microsoft.com/office/drawing/2014/main" id="{21DBE95D-A93B-A5D4-4642-EA0FC9ABCDEF}"/>
              </a:ext>
            </a:extLst>
          </p:cNvPr>
          <p:cNvSpPr txBox="1">
            <a:spLocks/>
          </p:cNvSpPr>
          <p:nvPr/>
        </p:nvSpPr>
        <p:spPr>
          <a:xfrm>
            <a:off x="311700" y="1930102"/>
            <a:ext cx="8520600" cy="28047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a:spcBef>
                <a:spcPts val="1000"/>
              </a:spcBef>
              <a:buClr>
                <a:srgbClr val="000000"/>
              </a:buClr>
              <a:buFont typeface="Lato"/>
              <a:buChar char="❏"/>
            </a:pPr>
            <a:r>
              <a:rPr lang="vi-VN">
                <a:solidFill>
                  <a:srgbClr val="000000"/>
                </a:solidFill>
              </a:rPr>
              <a:t>Giáo viên chủ nhiệm </a:t>
            </a:r>
            <a:r>
              <a:rPr lang="vi-VN" b="1">
                <a:solidFill>
                  <a:srgbClr val="000000"/>
                </a:solidFill>
              </a:rPr>
              <a:t>hoặc</a:t>
            </a:r>
            <a:r>
              <a:rPr lang="vi-VN">
                <a:solidFill>
                  <a:srgbClr val="000000"/>
                </a:solidFill>
              </a:rPr>
              <a:t> cha/mẹ/người giám hộ sẽ thông báo cho Nhân Viên Hỗ Trợ TAG của nhà trường rằng họ đang đề cử một học sinh. </a:t>
            </a:r>
          </a:p>
          <a:p>
            <a:pPr>
              <a:spcBef>
                <a:spcPts val="1000"/>
              </a:spcBef>
              <a:buClr>
                <a:srgbClr val="000000"/>
              </a:buClr>
              <a:buFont typeface="Lato"/>
              <a:buChar char="❏"/>
            </a:pPr>
            <a:r>
              <a:rPr lang="vi-VN">
                <a:solidFill>
                  <a:srgbClr val="000000"/>
                </a:solidFill>
              </a:rPr>
              <a:t>Cha Mẹ/Người Giám Hộ có thể truy cập Mẫu Giới Thiệu trực tuyến được đăng trên trang web của trường để giới thiệu TAG (bắt đầu từ ngày 17 tháng Mười).</a:t>
            </a:r>
          </a:p>
          <a:p>
            <a:pPr>
              <a:spcBef>
                <a:spcPts val="1000"/>
              </a:spcBef>
              <a:spcAft>
                <a:spcPts val="1000"/>
              </a:spcAft>
              <a:buClr>
                <a:srgbClr val="000000"/>
              </a:buClr>
              <a:buFont typeface="Lato"/>
              <a:buChar char="❏"/>
            </a:pPr>
            <a:r>
              <a:rPr lang="vi-VN">
                <a:solidFill>
                  <a:srgbClr val="000000"/>
                </a:solidFill>
              </a:rPr>
              <a:t>Sau khi gia đình đã nộp Mẫu Giới Thiệu và đồng ý với việc giới thiệu, Nhân Viên Hỗ Trợ TAG của nhà trường sẽ gửi cho giáo viên Mẫu Giới Thiệu để điền vào.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188825"/>
            <a:ext cx="8520600" cy="789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3000"/>
              <a:buNone/>
            </a:pPr>
            <a:r>
              <a:rPr lang="vi-VN"/>
              <a:t>Các bước tiếp theo trong quy trình nhận dạng</a:t>
            </a:r>
          </a:p>
        </p:txBody>
      </p:sp>
      <p:sp>
        <p:nvSpPr>
          <p:cNvPr id="144" name="Google Shape;144;p26"/>
          <p:cNvSpPr txBox="1">
            <a:spLocks noGrp="1"/>
          </p:cNvSpPr>
          <p:nvPr>
            <p:ph type="body" idx="1"/>
          </p:nvPr>
        </p:nvSpPr>
        <p:spPr>
          <a:xfrm>
            <a:off x="311700" y="978125"/>
            <a:ext cx="8520600" cy="1001677"/>
          </a:xfrm>
          <a:prstGeom prst="rect">
            <a:avLst/>
          </a:prstGeom>
          <a:noFill/>
          <a:ln>
            <a:noFill/>
          </a:ln>
        </p:spPr>
        <p:txBody>
          <a:bodyPr spcFirstLastPara="1" wrap="square" lIns="720000" tIns="91425" rIns="720000" bIns="91425" anchor="t" anchorCtr="0">
            <a:noAutofit/>
          </a:bodyPr>
          <a:lstStyle/>
          <a:p>
            <a:pPr marL="0" lvl="0" indent="0" algn="ctr" rtl="0">
              <a:spcBef>
                <a:spcPts val="0"/>
              </a:spcBef>
              <a:spcAft>
                <a:spcPts val="0"/>
              </a:spcAft>
              <a:buNone/>
            </a:pPr>
            <a:r>
              <a:rPr lang="vi-VN" sz="2200">
                <a:solidFill>
                  <a:srgbClr val="000000"/>
                </a:solidFill>
              </a:rPr>
              <a:t>Tất cả các biểu mẫu giới thiệu của cha/mẹ và giáo viên sẽ đến hạn muộn nhất là ngày 2 Tháng Mười Hai, 2022.</a:t>
            </a:r>
          </a:p>
        </p:txBody>
      </p:sp>
      <p:sp>
        <p:nvSpPr>
          <p:cNvPr id="3" name="Google Shape;144;p26">
            <a:extLst>
              <a:ext uri="{FF2B5EF4-FFF2-40B4-BE49-F238E27FC236}">
                <a16:creationId xmlns:a16="http://schemas.microsoft.com/office/drawing/2014/main" id="{B2CF0B0B-A927-A70B-4F40-F0638DD27F44}"/>
              </a:ext>
            </a:extLst>
          </p:cNvPr>
          <p:cNvSpPr txBox="1">
            <a:spLocks/>
          </p:cNvSpPr>
          <p:nvPr/>
        </p:nvSpPr>
        <p:spPr>
          <a:xfrm>
            <a:off x="311700" y="1983000"/>
            <a:ext cx="8520600" cy="26565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indent="-355600">
              <a:spcBef>
                <a:spcPts val="1000"/>
              </a:spcBef>
              <a:buClr>
                <a:srgbClr val="000000"/>
              </a:buClr>
              <a:buSzPts val="2000"/>
              <a:buFont typeface="Lato"/>
              <a:buChar char="❏"/>
            </a:pPr>
            <a:r>
              <a:rPr lang="vi-VN">
                <a:solidFill>
                  <a:srgbClr val="000000"/>
                </a:solidFill>
              </a:rPr>
              <a:t>Một Giám Thị TAG hoặc TOSA sẽ làm việc với Nhân Viên Hỗ Trợ TAG của nhà trường để xếp lịch đánh giá. Khi thích hợp, dữ liệu hiện có từ NNAT, MAP hoặc OSAS sẽ được sử dụng để nhận biết về môn toán và môn đọc. </a:t>
            </a:r>
          </a:p>
          <a:p>
            <a:pPr indent="-355600">
              <a:spcBef>
                <a:spcPts val="1000"/>
              </a:spcBef>
              <a:buClr>
                <a:srgbClr val="000000"/>
              </a:buClr>
              <a:buSzPts val="2000"/>
              <a:buFont typeface="Lato"/>
              <a:buChar char="❏"/>
            </a:pPr>
            <a:r>
              <a:rPr lang="vi-VN">
                <a:solidFill>
                  <a:srgbClr val="000000"/>
                </a:solidFill>
              </a:rPr>
              <a:t>Một đội ngũ TAG của trường học </a:t>
            </a:r>
            <a:r>
              <a:rPr lang="vi-VN" i="1">
                <a:solidFill>
                  <a:srgbClr val="000000"/>
                </a:solidFill>
              </a:rPr>
              <a:t>(một giáo viên, quản trị viên và Nhân Viên Hỗ Trợ TAG)</a:t>
            </a:r>
            <a:r>
              <a:rPr lang="vi-VN">
                <a:solidFill>
                  <a:srgbClr val="000000"/>
                </a:solidFill>
              </a:rPr>
              <a:t> sẽ đánh giá các dữ liệu này và đưa ra quyết định nhận biết sau cùng.</a:t>
            </a:r>
          </a:p>
          <a:p>
            <a:pPr indent="-355600">
              <a:spcBef>
                <a:spcPts val="1000"/>
              </a:spcBef>
              <a:spcAft>
                <a:spcPts val="1000"/>
              </a:spcAft>
              <a:buClr>
                <a:srgbClr val="000000"/>
              </a:buClr>
              <a:buSzPts val="2000"/>
              <a:buFont typeface="Lato"/>
              <a:buChar char="❏"/>
            </a:pPr>
            <a:r>
              <a:rPr lang="vi-VN">
                <a:solidFill>
                  <a:srgbClr val="000000"/>
                </a:solidFill>
                <a:highlight>
                  <a:srgbClr val="FFFFFF"/>
                </a:highlight>
              </a:rPr>
              <a:t>Văn phòng TAG sẽ gửi thư để thông báo cho các gia đình của học sinh hội đủ điều kiện TAG.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509550" y="1423875"/>
            <a:ext cx="8124900" cy="17982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vi-VN" b="1">
                <a:solidFill>
                  <a:srgbClr val="FFFFFF"/>
                </a:solidFill>
                <a:latin typeface="Arial"/>
                <a:ea typeface="Playfair Display"/>
                <a:cs typeface="Playfair Display"/>
                <a:sym typeface="Playfair Display"/>
              </a:rPr>
              <a:t>Dịch Vụ TAG</a:t>
            </a:r>
          </a:p>
          <a:p>
            <a:pPr marL="0" lvl="0" indent="0" algn="ctr" rtl="0">
              <a:spcBef>
                <a:spcPts val="0"/>
              </a:spcBef>
              <a:spcAft>
                <a:spcPts val="0"/>
              </a:spcAft>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8"/>
          <p:cNvPicPr preferRelativeResize="0"/>
          <p:nvPr/>
        </p:nvPicPr>
        <p:blipFill rotWithShape="1">
          <a:blip r:embed="rId3">
            <a:alphaModFix/>
          </a:blip>
          <a:srcRect l="2038" t="3720" r="2239" b="1850"/>
          <a:stretch/>
        </p:blipFill>
        <p:spPr>
          <a:xfrm>
            <a:off x="1893844" y="0"/>
            <a:ext cx="7090506" cy="4968925"/>
          </a:xfrm>
          <a:prstGeom prst="rect">
            <a:avLst/>
          </a:prstGeom>
          <a:noFill/>
          <a:ln>
            <a:noFill/>
          </a:ln>
        </p:spPr>
      </p:pic>
      <p:sp>
        <p:nvSpPr>
          <p:cNvPr id="155" name="Google Shape;155;p28"/>
          <p:cNvSpPr txBox="1">
            <a:spLocks noGrp="1"/>
          </p:cNvSpPr>
          <p:nvPr>
            <p:ph type="title"/>
          </p:nvPr>
        </p:nvSpPr>
        <p:spPr>
          <a:xfrm>
            <a:off x="0" y="1859550"/>
            <a:ext cx="2444100" cy="1424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93750"/>
              <a:buNone/>
            </a:pPr>
            <a:r>
              <a:rPr lang="vi-VN" sz="2900"/>
              <a:t>Khung</a:t>
            </a:r>
            <a:br>
              <a:rPr lang="es-ES" sz="2900"/>
            </a:br>
            <a:r>
              <a:rPr lang="vi-VN" sz="2900"/>
              <a:t>Giảng Dạy PPS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311700" y="348400"/>
            <a:ext cx="4169100" cy="740400"/>
          </a:xfrm>
          <a:prstGeom prst="rect">
            <a:avLst/>
          </a:prstGeom>
          <a:noFill/>
          <a:ln>
            <a:noFill/>
          </a:ln>
        </p:spPr>
        <p:txBody>
          <a:bodyPr spcFirstLastPara="1" wrap="square" lIns="0" tIns="91425" rIns="0" bIns="91425" anchor="t" anchorCtr="0">
            <a:noAutofit/>
          </a:bodyPr>
          <a:lstStyle/>
          <a:p>
            <a:pPr marL="0" lvl="0" indent="0" algn="ctr" rtl="0">
              <a:lnSpc>
                <a:spcPct val="100000"/>
              </a:lnSpc>
              <a:spcBef>
                <a:spcPts val="0"/>
              </a:spcBef>
              <a:spcAft>
                <a:spcPts val="0"/>
              </a:spcAft>
              <a:buSzPts val="3000"/>
              <a:buNone/>
            </a:pPr>
            <a:r>
              <a:rPr lang="vi-VN" dirty="0"/>
              <a:t>Gắn Kết Sâu Sắc</a:t>
            </a:r>
          </a:p>
        </p:txBody>
      </p:sp>
      <p:pic>
        <p:nvPicPr>
          <p:cNvPr id="161" name="Google Shape;161;p29"/>
          <p:cNvPicPr preferRelativeResize="0"/>
          <p:nvPr/>
        </p:nvPicPr>
        <p:blipFill rotWithShape="1">
          <a:blip r:embed="rId3">
            <a:alphaModFix/>
          </a:blip>
          <a:srcRect t="15817"/>
          <a:stretch/>
        </p:blipFill>
        <p:spPr>
          <a:xfrm>
            <a:off x="4498875" y="0"/>
            <a:ext cx="4645125" cy="5067925"/>
          </a:xfrm>
          <a:prstGeom prst="rect">
            <a:avLst/>
          </a:prstGeom>
          <a:noFill/>
          <a:ln>
            <a:noFill/>
          </a:ln>
        </p:spPr>
      </p:pic>
      <p:sp>
        <p:nvSpPr>
          <p:cNvPr id="162" name="Google Shape;162;p29"/>
          <p:cNvSpPr txBox="1"/>
          <p:nvPr/>
        </p:nvSpPr>
        <p:spPr>
          <a:xfrm>
            <a:off x="311700" y="1329525"/>
            <a:ext cx="4169100" cy="15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vi-VN" sz="1800" dirty="0">
                <a:latin typeface="Arial"/>
                <a:ea typeface="Lato"/>
                <a:cs typeface="Lato"/>
                <a:sym typeface="Lato"/>
              </a:rPr>
              <a:t>Học sinh thực hiện phần lớn các hoạt động về nhận thức, được hỗ trợ bởi hoạt động giảng dạy phù hợp và có ý nghĩa đối với cuộc sống của các em và kết nối với thế giới đời thực.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391350"/>
            <a:ext cx="8520600" cy="74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vi-VN"/>
              <a:t>Tốc Độ &amp; Cấp Độ Học Tập</a:t>
            </a:r>
          </a:p>
        </p:txBody>
      </p:sp>
      <p:sp>
        <p:nvSpPr>
          <p:cNvPr id="168" name="Google Shape;168;p30"/>
          <p:cNvSpPr txBox="1">
            <a:spLocks noGrp="1"/>
          </p:cNvSpPr>
          <p:nvPr>
            <p:ph type="body" idx="1"/>
          </p:nvPr>
        </p:nvSpPr>
        <p:spPr>
          <a:xfrm>
            <a:off x="311700" y="1477250"/>
            <a:ext cx="8520600" cy="3317100"/>
          </a:xfrm>
          <a:prstGeom prst="rect">
            <a:avLst/>
          </a:prstGeom>
          <a:noFill/>
          <a:ln>
            <a:noFill/>
          </a:ln>
        </p:spPr>
        <p:txBody>
          <a:bodyPr spcFirstLastPara="1" wrap="square" lIns="91425" tIns="91425" rIns="91425" bIns="91425" anchor="t" anchorCtr="0">
            <a:noAutofit/>
          </a:bodyPr>
          <a:lstStyle/>
          <a:p>
            <a:pPr marL="342900" lvl="0" indent="-304800" algn="l" rtl="0">
              <a:lnSpc>
                <a:spcPct val="90000"/>
              </a:lnSpc>
              <a:spcBef>
                <a:spcPts val="640"/>
              </a:spcBef>
              <a:spcAft>
                <a:spcPts val="0"/>
              </a:spcAft>
              <a:buSzPts val="2400"/>
              <a:buChar char="●"/>
            </a:pPr>
            <a:r>
              <a:rPr lang="vi-VN" sz="2400" b="1" u="sng"/>
              <a:t>Tốc Độ</a:t>
            </a:r>
            <a:r>
              <a:rPr lang="vi-VN" sz="2400"/>
              <a:t> học tập là thước đo nhịp độ mà một học sinh sẽ vượt qua thành công chương trình học sau khi được xếp vào cấp độ phù hợp</a:t>
            </a:r>
          </a:p>
          <a:p>
            <a:pPr marL="0" lvl="0" indent="0" algn="l" rtl="0">
              <a:lnSpc>
                <a:spcPct val="90000"/>
              </a:lnSpc>
              <a:spcBef>
                <a:spcPts val="640"/>
              </a:spcBef>
              <a:spcAft>
                <a:spcPts val="0"/>
              </a:spcAft>
              <a:buClr>
                <a:srgbClr val="000000"/>
              </a:buClr>
              <a:buSzPts val="1400"/>
              <a:buFont typeface="Arial"/>
              <a:buNone/>
            </a:pPr>
            <a:endParaRPr sz="2400"/>
          </a:p>
          <a:p>
            <a:pPr marL="342900" lvl="0" indent="-304800" algn="l" rtl="0">
              <a:lnSpc>
                <a:spcPct val="90000"/>
              </a:lnSpc>
              <a:spcBef>
                <a:spcPts val="0"/>
              </a:spcBef>
              <a:spcAft>
                <a:spcPts val="0"/>
              </a:spcAft>
              <a:buSzPts val="2400"/>
              <a:buChar char="●"/>
            </a:pPr>
            <a:r>
              <a:rPr lang="vi-VN" sz="2400" b="1" u="sng"/>
              <a:t>Cấp Độ</a:t>
            </a:r>
            <a:r>
              <a:rPr lang="vi-VN" sz="2400"/>
              <a:t> học tập là cấp độ giảng dạy của học sinh trong chương trình giảng dạy:  mức mà học sinh sẽ thành công, nhưng sẽ gặp phải những kiến ​​thức và kỹ năng mà các em chưa học hoặc chưa nắm vững </a:t>
            </a:r>
          </a:p>
          <a:p>
            <a:pPr marL="0" lvl="0" indent="0" algn="l" rtl="0">
              <a:lnSpc>
                <a:spcPct val="115000"/>
              </a:lnSpc>
              <a:spcBef>
                <a:spcPts val="0"/>
              </a:spcBef>
              <a:spcAft>
                <a:spcPts val="1600"/>
              </a:spcAft>
              <a:buSzPts val="1800"/>
              <a:buNone/>
            </a:pP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391350"/>
            <a:ext cx="8520600" cy="115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lt2"/>
              </a:buClr>
              <a:buSzPts val="2800"/>
              <a:buFont typeface="Arial"/>
              <a:buNone/>
            </a:pPr>
            <a:r>
              <a:rPr lang="vi-VN"/>
              <a:t>Ví dụ về những chiến lược khác biệt để giải quyết tốc độ và trình độ học sinh </a:t>
            </a:r>
          </a:p>
          <a:p>
            <a:pPr marL="0" lvl="0" indent="0" algn="ctr" rtl="0">
              <a:lnSpc>
                <a:spcPct val="100000"/>
              </a:lnSpc>
              <a:spcBef>
                <a:spcPts val="0"/>
              </a:spcBef>
              <a:spcAft>
                <a:spcPts val="0"/>
              </a:spcAft>
              <a:buSzPts val="3000"/>
              <a:buNone/>
            </a:pPr>
            <a:endParaRPr/>
          </a:p>
        </p:txBody>
      </p:sp>
      <p:sp>
        <p:nvSpPr>
          <p:cNvPr id="174" name="Google Shape;174;p31"/>
          <p:cNvSpPr txBox="1">
            <a:spLocks noGrp="1"/>
          </p:cNvSpPr>
          <p:nvPr>
            <p:ph type="body" idx="1"/>
          </p:nvPr>
        </p:nvSpPr>
        <p:spPr>
          <a:xfrm>
            <a:off x="311700" y="1516487"/>
            <a:ext cx="8520600" cy="2728341"/>
          </a:xfrm>
          <a:prstGeom prst="rect">
            <a:avLst/>
          </a:prstGeom>
          <a:noFill/>
          <a:ln>
            <a:noFill/>
          </a:ln>
        </p:spPr>
        <p:txBody>
          <a:bodyPr spcFirstLastPara="1" wrap="square" lIns="91425" tIns="91425" rIns="91425" bIns="91425" anchor="t" anchorCtr="0">
            <a:noAutofit/>
          </a:bodyPr>
          <a:lstStyle/>
          <a:p>
            <a:pPr marL="990600" lvl="1" indent="-609600" algn="l" rtl="0">
              <a:lnSpc>
                <a:spcPct val="90000"/>
              </a:lnSpc>
              <a:spcBef>
                <a:spcPts val="1600"/>
              </a:spcBef>
              <a:spcAft>
                <a:spcPts val="0"/>
              </a:spcAft>
              <a:buSzPts val="2400"/>
              <a:buChar char="○"/>
            </a:pPr>
            <a:r>
              <a:rPr lang="vi-VN" sz="2400"/>
              <a:t>Tạo Nhóm Linh Hoạt</a:t>
            </a:r>
          </a:p>
          <a:p>
            <a:pPr marL="990600" lvl="1" indent="-609600" algn="l" rtl="0">
              <a:lnSpc>
                <a:spcPct val="90000"/>
              </a:lnSpc>
              <a:spcBef>
                <a:spcPts val="480"/>
              </a:spcBef>
              <a:spcAft>
                <a:spcPts val="0"/>
              </a:spcAft>
              <a:buSzPts val="2400"/>
              <a:buChar char="○"/>
            </a:pPr>
            <a:r>
              <a:rPr lang="vi-VN" sz="2400"/>
              <a:t>Bài Học Theo Cấp Bậc</a:t>
            </a:r>
          </a:p>
          <a:p>
            <a:pPr marL="990600" lvl="1" indent="-609600" algn="l" rtl="0">
              <a:lnSpc>
                <a:spcPct val="90000"/>
              </a:lnSpc>
              <a:spcBef>
                <a:spcPts val="480"/>
              </a:spcBef>
              <a:spcAft>
                <a:spcPts val="0"/>
              </a:spcAft>
              <a:buSzPts val="2400"/>
              <a:buChar char="○"/>
            </a:pPr>
            <a:r>
              <a:rPr lang="vi-VN" sz="2400"/>
              <a:t>Tăng Tốc Chương Trình Giảng Dạy</a:t>
            </a:r>
          </a:p>
          <a:p>
            <a:pPr marL="990600" lvl="1" indent="-609600" algn="l" rtl="0">
              <a:lnSpc>
                <a:spcPct val="90000"/>
              </a:lnSpc>
              <a:spcBef>
                <a:spcPts val="480"/>
              </a:spcBef>
              <a:spcAft>
                <a:spcPts val="0"/>
              </a:spcAft>
              <a:buSzPts val="2400"/>
              <a:buChar char="○"/>
            </a:pPr>
            <a:r>
              <a:rPr lang="vi-VN" sz="2400"/>
              <a:t>Cô Đọng Kiến Thức</a:t>
            </a:r>
          </a:p>
          <a:p>
            <a:pPr marL="990600" lvl="1" indent="-609600" algn="l" rtl="0">
              <a:lnSpc>
                <a:spcPct val="90000"/>
              </a:lnSpc>
              <a:spcBef>
                <a:spcPts val="480"/>
              </a:spcBef>
              <a:spcAft>
                <a:spcPts val="0"/>
              </a:spcAft>
              <a:buSzPts val="2400"/>
              <a:buChar char="○"/>
            </a:pPr>
            <a:r>
              <a:rPr lang="vi-VN" sz="2400"/>
              <a:t>Nghiên Cứu/Dự Án Độc Lập</a:t>
            </a:r>
          </a:p>
          <a:p>
            <a:pPr marL="990600" lvl="1" indent="-609600" algn="l" rtl="0">
              <a:lnSpc>
                <a:spcPct val="90000"/>
              </a:lnSpc>
              <a:spcBef>
                <a:spcPts val="480"/>
              </a:spcBef>
              <a:spcAft>
                <a:spcPts val="0"/>
              </a:spcAft>
              <a:buSzPts val="2400"/>
              <a:buChar char="○"/>
            </a:pPr>
            <a:r>
              <a:rPr lang="vi-VN" sz="2400"/>
              <a:t>Đặt Câu Hỏi ở Cấp Độ Cao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265500" y="1107950"/>
            <a:ext cx="4045200" cy="168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vi-VN" sz="3600"/>
              <a:t>Giảng dạy </a:t>
            </a:r>
            <a:r>
              <a:rPr lang="vi-VN" sz="3600" i="1"/>
              <a:t>nhanh hơn</a:t>
            </a:r>
            <a:r>
              <a:rPr lang="vi-VN" sz="3600"/>
              <a:t> không phải là câu trả lời!</a:t>
            </a:r>
          </a:p>
        </p:txBody>
      </p:sp>
      <p:sp>
        <p:nvSpPr>
          <p:cNvPr id="180" name="Google Shape;180;p32"/>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100000"/>
              <a:buNone/>
            </a:pPr>
            <a:r>
              <a:rPr lang="vi-VN" sz="1700"/>
              <a:t>Đào sâu hơn, phân tích nhiều hơn, giải thích tại sao hoặc bằng cách nào, bảo vệ lập luận và kết luận, đưa ra các ứng dụng thực tế trong những tình huống mới mẻ.</a:t>
            </a:r>
          </a:p>
        </p:txBody>
      </p:sp>
      <p:sp>
        <p:nvSpPr>
          <p:cNvPr id="181" name="Google Shape;181;p3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182" name="Google Shape;182;p32"/>
          <p:cNvPicPr preferRelativeResize="0"/>
          <p:nvPr/>
        </p:nvPicPr>
        <p:blipFill rotWithShape="1">
          <a:blip r:embed="rId3">
            <a:alphaModFix/>
          </a:blip>
          <a:srcRect l="9590" r="9751"/>
          <a:stretch/>
        </p:blipFill>
        <p:spPr>
          <a:xfrm>
            <a:off x="4521175" y="0"/>
            <a:ext cx="4622826"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391350"/>
            <a:ext cx="8520600" cy="760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vi-VN"/>
              <a:t>Chủ Đề cho Thời Gian Chúng Ta Bên Nhau</a:t>
            </a:r>
          </a:p>
        </p:txBody>
      </p:sp>
      <p:sp>
        <p:nvSpPr>
          <p:cNvPr id="75" name="Google Shape;75;p15"/>
          <p:cNvSpPr txBox="1">
            <a:spLocks noGrp="1"/>
          </p:cNvSpPr>
          <p:nvPr>
            <p:ph type="body" idx="1"/>
          </p:nvPr>
        </p:nvSpPr>
        <p:spPr>
          <a:xfrm>
            <a:off x="311700" y="1229875"/>
            <a:ext cx="6267600" cy="3479400"/>
          </a:xfrm>
          <a:prstGeom prst="rect">
            <a:avLst/>
          </a:prstGeom>
          <a:noFill/>
          <a:ln>
            <a:noFill/>
          </a:ln>
        </p:spPr>
        <p:txBody>
          <a:bodyPr spcFirstLastPara="1" wrap="square" lIns="91425" tIns="91425" rIns="91425" bIns="91425" anchor="t" anchorCtr="0">
            <a:noAutofit/>
          </a:bodyPr>
          <a:lstStyle/>
          <a:p>
            <a:pPr marL="457200" lvl="0" indent="-393700" algn="l" rtl="0">
              <a:lnSpc>
                <a:spcPct val="150000"/>
              </a:lnSpc>
              <a:spcBef>
                <a:spcPts val="0"/>
              </a:spcBef>
              <a:spcAft>
                <a:spcPts val="0"/>
              </a:spcAft>
              <a:buSzPct val="100000"/>
              <a:buChar char="●"/>
            </a:pPr>
            <a:r>
              <a:rPr lang="vi-VN" sz="2600"/>
              <a:t>TAG là gì?</a:t>
            </a:r>
          </a:p>
          <a:p>
            <a:pPr marL="457200" lvl="0" indent="-393700" algn="l" rtl="0">
              <a:lnSpc>
                <a:spcPct val="150000"/>
              </a:lnSpc>
              <a:spcBef>
                <a:spcPts val="0"/>
              </a:spcBef>
              <a:spcAft>
                <a:spcPts val="0"/>
              </a:spcAft>
              <a:buSzPct val="100000"/>
              <a:buChar char="●"/>
            </a:pPr>
            <a:r>
              <a:rPr lang="vi-VN" sz="2600"/>
              <a:t>Quy Trình Giới Thiệu và Nhận Dạng</a:t>
            </a:r>
          </a:p>
          <a:p>
            <a:pPr marL="457200" lvl="0" indent="-393700" algn="l" rtl="0">
              <a:lnSpc>
                <a:spcPct val="150000"/>
              </a:lnSpc>
              <a:spcBef>
                <a:spcPts val="0"/>
              </a:spcBef>
              <a:spcAft>
                <a:spcPts val="0"/>
              </a:spcAft>
              <a:buSzPct val="100000"/>
              <a:buChar char="●"/>
            </a:pPr>
            <a:r>
              <a:rPr lang="vi-VN" sz="2600"/>
              <a:t>Hỗ trợ người học: Dịch Vụ TAG</a:t>
            </a:r>
          </a:p>
          <a:p>
            <a:pPr marL="457200" lvl="0" indent="-393700" algn="l" rtl="0">
              <a:lnSpc>
                <a:spcPct val="150000"/>
              </a:lnSpc>
              <a:spcBef>
                <a:spcPts val="0"/>
              </a:spcBef>
              <a:spcAft>
                <a:spcPts val="0"/>
              </a:spcAft>
              <a:buSzPct val="100000"/>
              <a:buChar char="●"/>
            </a:pPr>
            <a:r>
              <a:rPr lang="vi-VN" sz="2600"/>
              <a:t>Nguồn Lực</a:t>
            </a:r>
          </a:p>
        </p:txBody>
      </p:sp>
      <p:sp>
        <p:nvSpPr>
          <p:cNvPr id="76" name="Google Shape;76;p15"/>
          <p:cNvSpPr/>
          <p:nvPr/>
        </p:nvSpPr>
        <p:spPr>
          <a:xfrm>
            <a:off x="6121700" y="1088675"/>
            <a:ext cx="2445600" cy="915000"/>
          </a:xfrm>
          <a:prstGeom prst="wedgeRectCallout">
            <a:avLst>
              <a:gd name="adj1" fmla="val -12715"/>
              <a:gd name="adj2" fmla="val 75874"/>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1800">
                <a:solidFill>
                  <a:schemeClr val="lt1"/>
                </a:solidFill>
              </a:rPr>
              <a:t>Quét để nhận bản sao bài trình chiếu</a:t>
            </a:r>
          </a:p>
        </p:txBody>
      </p:sp>
      <p:pic>
        <p:nvPicPr>
          <p:cNvPr id="77" name="Google Shape;77;p15"/>
          <p:cNvPicPr preferRelativeResize="0"/>
          <p:nvPr/>
        </p:nvPicPr>
        <p:blipFill>
          <a:blip r:embed="rId3">
            <a:alphaModFix/>
          </a:blip>
          <a:stretch>
            <a:fillRect/>
          </a:stretch>
        </p:blipFill>
        <p:spPr>
          <a:xfrm>
            <a:off x="6372300" y="2203400"/>
            <a:ext cx="2259900" cy="2259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59272"/>
            <a:ext cx="8679900" cy="988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ct val="93750"/>
              <a:buNone/>
            </a:pPr>
            <a:r>
              <a:rPr lang="vi-VN" sz="2800"/>
              <a:t>Học sinh TAG nên dành một lượng thời gian thích hợp cho Cấp Độ 3 và 4 về Chiều Sâu Kiến Thức (Depth of Knowledge, DOK).</a:t>
            </a:r>
          </a:p>
        </p:txBody>
      </p:sp>
      <p:sp>
        <p:nvSpPr>
          <p:cNvPr id="188" name="Google Shape;188;p33"/>
          <p:cNvSpPr txBox="1">
            <a:spLocks noGrp="1"/>
          </p:cNvSpPr>
          <p:nvPr>
            <p:ph type="body" idx="1"/>
          </p:nvPr>
        </p:nvSpPr>
        <p:spPr>
          <a:xfrm>
            <a:off x="311700" y="1398200"/>
            <a:ext cx="8520600" cy="25725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vi-VN" sz="1700" b="1"/>
              <a:t>Cấp Độ 3 DOK</a:t>
            </a:r>
            <a:r>
              <a:rPr lang="vi-VN" sz="1700"/>
              <a:t> sẽ có các bài tập/câu hỏi nhằm yêu cầu học sinh:</a:t>
            </a:r>
          </a:p>
          <a:p>
            <a:pPr marL="457200" lvl="0" indent="-342900" algn="l" rtl="0">
              <a:lnSpc>
                <a:spcPct val="115000"/>
              </a:lnSpc>
              <a:spcBef>
                <a:spcPts val="1600"/>
              </a:spcBef>
              <a:spcAft>
                <a:spcPts val="0"/>
              </a:spcAft>
              <a:buSzPts val="1800"/>
              <a:buChar char="●"/>
            </a:pPr>
            <a:r>
              <a:rPr lang="vi-VN" sz="1700"/>
              <a:t>Sử dụng tư duy chiến lược - nghiên cứu, rút ​​ra kết luận, đưa ra giả thuyết, sửa đổi và phê bình (chỉ là một số ví dụ)</a:t>
            </a:r>
          </a:p>
          <a:p>
            <a:pPr marL="0" lvl="0" indent="0" algn="l" rtl="0">
              <a:lnSpc>
                <a:spcPct val="115000"/>
              </a:lnSpc>
              <a:spcBef>
                <a:spcPts val="1600"/>
              </a:spcBef>
              <a:spcAft>
                <a:spcPts val="0"/>
              </a:spcAft>
              <a:buSzPts val="1800"/>
              <a:buNone/>
            </a:pPr>
            <a:r>
              <a:rPr lang="vi-VN" sz="1700" b="1"/>
              <a:t>Cấp Độ 4 DOK</a:t>
            </a:r>
            <a:r>
              <a:rPr lang="vi-VN" sz="1700"/>
              <a:t> sẽ có các bài tập/câu hỏi nhằm yêu cầu học sinh:</a:t>
            </a:r>
          </a:p>
          <a:p>
            <a:pPr marL="457200" lvl="0" indent="-342900" algn="l" rtl="0">
              <a:lnSpc>
                <a:spcPct val="115000"/>
              </a:lnSpc>
              <a:spcBef>
                <a:spcPts val="1600"/>
              </a:spcBef>
              <a:spcAft>
                <a:spcPts val="0"/>
              </a:spcAft>
              <a:buSzPts val="1800"/>
              <a:buChar char="●"/>
            </a:pPr>
            <a:r>
              <a:rPr lang="vi-VN" sz="1700"/>
              <a:t>Sử dụng tư duy mở rộng - thiết kế, chứng minh, tổng hợp, kết nối và áp dụng các khái niệm (chỉ là một số ví dụ)</a:t>
            </a:r>
          </a:p>
        </p:txBody>
      </p:sp>
      <p:sp>
        <p:nvSpPr>
          <p:cNvPr id="2" name="Google Shape;188;p33">
            <a:extLst>
              <a:ext uri="{FF2B5EF4-FFF2-40B4-BE49-F238E27FC236}">
                <a16:creationId xmlns:a16="http://schemas.microsoft.com/office/drawing/2014/main" id="{54532D28-A8A8-1810-1FAE-9A06704342FC}"/>
              </a:ext>
            </a:extLst>
          </p:cNvPr>
          <p:cNvSpPr txBox="1">
            <a:spLocks/>
          </p:cNvSpPr>
          <p:nvPr/>
        </p:nvSpPr>
        <p:spPr>
          <a:xfrm>
            <a:off x="311700" y="3790672"/>
            <a:ext cx="8520600" cy="549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spcBef>
                <a:spcPts val="1600"/>
              </a:spcBef>
              <a:spcAft>
                <a:spcPts val="1600"/>
              </a:spcAft>
              <a:buFont typeface="Lato"/>
              <a:buNone/>
            </a:pPr>
            <a:r>
              <a:rPr lang="vi-VN" sz="1100"/>
              <a:t>*Robertkaplinsky.com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509550" y="2066850"/>
            <a:ext cx="8124900" cy="1009800"/>
          </a:xfrm>
          <a:prstGeom prst="rect">
            <a:avLst/>
          </a:prstGeom>
          <a:noFill/>
          <a:ln>
            <a:noFill/>
          </a:ln>
        </p:spPr>
        <p:txBody>
          <a:bodyPr spcFirstLastPara="1" wrap="square" lIns="0" tIns="91425" rIns="0" bIns="91425" anchor="b" anchorCtr="0">
            <a:noAutofit/>
          </a:bodyPr>
          <a:lstStyle/>
          <a:p>
            <a:pPr marL="0" lvl="0" indent="0" algn="ctr" rtl="0">
              <a:lnSpc>
                <a:spcPct val="100000"/>
              </a:lnSpc>
              <a:spcBef>
                <a:spcPts val="0"/>
              </a:spcBef>
              <a:spcAft>
                <a:spcPts val="0"/>
              </a:spcAft>
              <a:buSzPts val="4200"/>
              <a:buNone/>
            </a:pPr>
            <a:r>
              <a:rPr lang="vi-VN" b="1">
                <a:latin typeface="Arial"/>
                <a:ea typeface="Playfair Display"/>
                <a:cs typeface="Playfair Display"/>
                <a:sym typeface="Playfair Display"/>
              </a:rPr>
              <a:t>Nguồn Lực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391350"/>
            <a:ext cx="8520600" cy="83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ADADAD"/>
              </a:buClr>
              <a:buSzPts val="2800"/>
              <a:buFont typeface="Arial"/>
              <a:buNone/>
            </a:pPr>
            <a:r>
              <a:rPr lang="vi-VN"/>
              <a:t>Thông Tin Trao Đổi về Tin Tức TAG</a:t>
            </a:r>
          </a:p>
        </p:txBody>
      </p:sp>
      <p:sp>
        <p:nvSpPr>
          <p:cNvPr id="199" name="Google Shape;199;p35"/>
          <p:cNvSpPr txBox="1">
            <a:spLocks noGrp="1"/>
          </p:cNvSpPr>
          <p:nvPr>
            <p:ph type="body" idx="1"/>
          </p:nvPr>
        </p:nvSpPr>
        <p:spPr>
          <a:xfrm>
            <a:off x="311700" y="1229875"/>
            <a:ext cx="8520600" cy="3456900"/>
          </a:xfrm>
          <a:prstGeom prst="rect">
            <a:avLst/>
          </a:prstGeom>
          <a:noFill/>
          <a:ln>
            <a:noFill/>
          </a:ln>
        </p:spPr>
        <p:txBody>
          <a:bodyPr spcFirstLastPara="1" wrap="square" lIns="91425" tIns="91425" rIns="91425" bIns="91425" anchor="t" anchorCtr="0">
            <a:noAutofit/>
          </a:bodyPr>
          <a:lstStyle/>
          <a:p>
            <a:pPr marL="533400" lvl="0" indent="-483869" algn="l" rtl="0">
              <a:lnSpc>
                <a:spcPct val="100000"/>
              </a:lnSpc>
              <a:spcBef>
                <a:spcPts val="480"/>
              </a:spcBef>
              <a:spcAft>
                <a:spcPts val="0"/>
              </a:spcAft>
              <a:buSzPct val="96000"/>
              <a:buChar char="●"/>
            </a:pPr>
            <a:r>
              <a:rPr lang="vi-VN" sz="2200">
                <a:solidFill>
                  <a:srgbClr val="696969"/>
                </a:solidFill>
              </a:rPr>
              <a:t>Đối thoại liên tục với giáo viên, Nhân Viên Hỗ Trợ TAG của nhà trường và Hiệu Trưởng</a:t>
            </a:r>
          </a:p>
          <a:p>
            <a:pPr marL="533400" lvl="0" indent="-483869" algn="l" rtl="0">
              <a:lnSpc>
                <a:spcPct val="100000"/>
              </a:lnSpc>
              <a:spcBef>
                <a:spcPts val="1000"/>
              </a:spcBef>
              <a:spcAft>
                <a:spcPts val="0"/>
              </a:spcAft>
              <a:buSzPct val="96000"/>
              <a:buChar char="●"/>
            </a:pPr>
            <a:r>
              <a:rPr lang="vi-VN" sz="2200">
                <a:solidFill>
                  <a:srgbClr val="696969"/>
                </a:solidFill>
              </a:rPr>
              <a:t>Bảng Tin TAG ở mỗi trường học </a:t>
            </a:r>
          </a:p>
          <a:p>
            <a:pPr marL="533400" lvl="0" indent="-483869" algn="l" rtl="0">
              <a:lnSpc>
                <a:spcPct val="100000"/>
              </a:lnSpc>
              <a:spcBef>
                <a:spcPts val="1000"/>
              </a:spcBef>
              <a:spcAft>
                <a:spcPts val="0"/>
              </a:spcAft>
              <a:buSzPct val="96000"/>
              <a:buChar char="●"/>
            </a:pPr>
            <a:r>
              <a:rPr lang="vi-VN" sz="2200">
                <a:solidFill>
                  <a:srgbClr val="696969"/>
                </a:solidFill>
              </a:rPr>
              <a:t>Bản tin/trang web từ giáo viên chủ nhiệm và nhà trường</a:t>
            </a:r>
          </a:p>
          <a:p>
            <a:pPr marL="533400" lvl="0" indent="-483869" algn="l" rtl="0">
              <a:lnSpc>
                <a:spcPct val="100000"/>
              </a:lnSpc>
              <a:spcBef>
                <a:spcPts val="1000"/>
              </a:spcBef>
              <a:spcAft>
                <a:spcPts val="0"/>
              </a:spcAft>
              <a:buSzPct val="96000"/>
              <a:buChar char="●"/>
            </a:pPr>
            <a:r>
              <a:rPr lang="vi-VN" sz="2200">
                <a:solidFill>
                  <a:schemeClr val="dk1"/>
                </a:solidFill>
              </a:rPr>
              <a:t>MỚI trong 2022! </a:t>
            </a:r>
            <a:r>
              <a:rPr lang="vi-VN" sz="2200">
                <a:solidFill>
                  <a:srgbClr val="696969"/>
                </a:solidFill>
              </a:rPr>
              <a:t>Bản Tin Phụ Huynh Hàng Quý và Giờ Làm Việc Hàng Tháng cho Phụ Huynh có TAG TOSA (Thứ Tư thứ 4 của mỗi tháng bắt đầu từ ngày 28 Tháng Chín, 2022 theo giờ TBD)</a:t>
            </a:r>
          </a:p>
          <a:p>
            <a:pPr marL="533400" lvl="0" indent="-483869" algn="l" rtl="0">
              <a:lnSpc>
                <a:spcPct val="100000"/>
              </a:lnSpc>
              <a:spcBef>
                <a:spcPts val="1000"/>
              </a:spcBef>
              <a:spcAft>
                <a:spcPts val="0"/>
              </a:spcAft>
              <a:buSzPct val="96000"/>
              <a:buChar char="●"/>
            </a:pPr>
            <a:r>
              <a:rPr lang="vi-VN" sz="2200">
                <a:solidFill>
                  <a:srgbClr val="696969"/>
                </a:solidFill>
              </a:rPr>
              <a:t>PPS.NET/TAG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410000"/>
            <a:ext cx="8520600" cy="81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ADADAD"/>
              </a:buClr>
              <a:buSzPts val="2800"/>
              <a:buFont typeface="Arial"/>
              <a:buNone/>
            </a:pPr>
            <a:r>
              <a:rPr lang="vi-VN"/>
              <a:t>Các bước nếu Con Quý Vị Cần Hỗ Trợ</a:t>
            </a:r>
          </a:p>
        </p:txBody>
      </p:sp>
      <p:sp>
        <p:nvSpPr>
          <p:cNvPr id="205" name="Google Shape;205;p36"/>
          <p:cNvSpPr txBox="1">
            <a:spLocks noGrp="1"/>
          </p:cNvSpPr>
          <p:nvPr>
            <p:ph type="body" idx="1"/>
          </p:nvPr>
        </p:nvSpPr>
        <p:spPr>
          <a:xfrm>
            <a:off x="311700" y="1229875"/>
            <a:ext cx="8520600" cy="35706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696969"/>
              </a:buClr>
              <a:buSzPts val="2200"/>
              <a:buAutoNum type="arabicPeriod"/>
            </a:pPr>
            <a:r>
              <a:rPr lang="vi-VN" sz="2200">
                <a:solidFill>
                  <a:srgbClr val="696969"/>
                </a:solidFill>
              </a:rPr>
              <a:t>Tham khảo ý kiến ​​giáo viên học sinh của quý vị.</a:t>
            </a:r>
          </a:p>
          <a:p>
            <a:pPr marL="914400" lvl="1" indent="-368300" algn="l" rtl="0">
              <a:lnSpc>
                <a:spcPct val="100000"/>
              </a:lnSpc>
              <a:spcBef>
                <a:spcPts val="0"/>
              </a:spcBef>
              <a:spcAft>
                <a:spcPts val="0"/>
              </a:spcAft>
              <a:buClr>
                <a:srgbClr val="696969"/>
              </a:buClr>
              <a:buSzPts val="2200"/>
              <a:buChar char="○"/>
            </a:pPr>
            <a:r>
              <a:rPr lang="vi-VN" sz="2200">
                <a:solidFill>
                  <a:srgbClr val="696969"/>
                </a:solidFill>
              </a:rPr>
              <a:t>Thảo luận về cách đáp ứng các nhu cầu của con. </a:t>
            </a:r>
          </a:p>
          <a:p>
            <a:pPr marL="914400" lvl="1" indent="-368300" algn="l" rtl="0">
              <a:lnSpc>
                <a:spcPct val="100000"/>
              </a:lnSpc>
              <a:spcBef>
                <a:spcPts val="0"/>
              </a:spcBef>
              <a:spcAft>
                <a:spcPts val="0"/>
              </a:spcAft>
              <a:buClr>
                <a:srgbClr val="696969"/>
              </a:buClr>
              <a:buSzPts val="2200"/>
              <a:buChar char="○"/>
            </a:pPr>
            <a:r>
              <a:rPr lang="vi-VN" sz="2200">
                <a:solidFill>
                  <a:srgbClr val="696969"/>
                </a:solidFill>
              </a:rPr>
              <a:t>Nếu cần làm rõ hơn, quý vị có thể yêu cầu một cuộc họp để phát triển Kế Hoạch TAG Cá Nhân.</a:t>
            </a:r>
          </a:p>
          <a:p>
            <a:pPr marL="457200" lvl="0" indent="-368300" algn="l" rtl="0">
              <a:lnSpc>
                <a:spcPct val="100000"/>
              </a:lnSpc>
              <a:spcBef>
                <a:spcPts val="1000"/>
              </a:spcBef>
              <a:spcAft>
                <a:spcPts val="0"/>
              </a:spcAft>
              <a:buClr>
                <a:srgbClr val="696969"/>
              </a:buClr>
              <a:buSzPts val="2200"/>
              <a:buAutoNum type="arabicPeriod"/>
            </a:pPr>
            <a:r>
              <a:rPr lang="vi-VN" sz="2200">
                <a:solidFill>
                  <a:srgbClr val="696969"/>
                </a:solidFill>
              </a:rPr>
              <a:t>Tham khảo ý kiến ​​của Nhân Viên Hỗ Trợ TAG tại trường nếu quý vị cảm thấy thắc mắc của mình chưa được giáo viên giải đáp.</a:t>
            </a:r>
          </a:p>
          <a:p>
            <a:pPr marL="914400" lvl="1" indent="-368300" algn="l" rtl="0">
              <a:lnSpc>
                <a:spcPct val="100000"/>
              </a:lnSpc>
              <a:spcBef>
                <a:spcPts val="1000"/>
              </a:spcBef>
              <a:spcAft>
                <a:spcPts val="0"/>
              </a:spcAft>
              <a:buClr>
                <a:srgbClr val="696969"/>
              </a:buClr>
              <a:buSzPts val="2200"/>
              <a:buChar char="○"/>
            </a:pPr>
            <a:r>
              <a:rPr lang="vi-VN" sz="2200">
                <a:solidFill>
                  <a:srgbClr val="696969"/>
                </a:solidFill>
              </a:rPr>
              <a:t>Nhân Viên Hỗ Trợ cũng có thể trợ giúp thêm từ quản trị viên và/hoặc cố vấn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11699" y="391350"/>
            <a:ext cx="5788475" cy="8385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Clr>
                <a:srgbClr val="ADADAD"/>
              </a:buClr>
              <a:buSzPts val="2520"/>
              <a:buFont typeface="Arial"/>
              <a:buNone/>
            </a:pPr>
            <a:r>
              <a:rPr lang="vi-VN" sz="2800"/>
              <a:t>Hỗ Trợ TAG của Khu Học Chánh</a:t>
            </a:r>
          </a:p>
        </p:txBody>
      </p:sp>
      <p:sp>
        <p:nvSpPr>
          <p:cNvPr id="211" name="Google Shape;211;p37"/>
          <p:cNvSpPr txBox="1">
            <a:spLocks noGrp="1"/>
          </p:cNvSpPr>
          <p:nvPr>
            <p:ph type="body" idx="1"/>
          </p:nvPr>
        </p:nvSpPr>
        <p:spPr>
          <a:xfrm>
            <a:off x="311700" y="1229874"/>
            <a:ext cx="5476500" cy="3795131"/>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vi-VN" sz="1400" b="1" dirty="0">
                <a:solidFill>
                  <a:srgbClr val="A64D79"/>
                </a:solidFill>
              </a:rPr>
              <a:t>Dana Nerenberg</a:t>
            </a:r>
            <a:r>
              <a:rPr lang="vi-VN" sz="1400" dirty="0">
                <a:solidFill>
                  <a:srgbClr val="A64D79"/>
                </a:solidFill>
              </a:rPr>
              <a:t>, Giám Đốc Cấp Cao, Chương Trình Học Thuật:</a:t>
            </a:r>
            <a:r>
              <a:rPr lang="es-ES" sz="1400" dirty="0">
                <a:solidFill>
                  <a:srgbClr val="A64D79"/>
                </a:solidFill>
              </a:rPr>
              <a:t>  </a:t>
            </a:r>
            <a:r>
              <a:rPr lang="vi-VN" sz="1400" u="sng" dirty="0">
                <a:solidFill>
                  <a:schemeClr val="hlink"/>
                </a:solidFill>
                <a:hlinkClick r:id="rId3"/>
              </a:rPr>
              <a:t>dnerenberg@pps.net</a:t>
            </a:r>
            <a:endParaRPr lang="vi-VN" sz="1400" u="sng" dirty="0">
              <a:solidFill>
                <a:schemeClr val="hlink"/>
              </a:solidFill>
            </a:endParaRPr>
          </a:p>
          <a:p>
            <a:pPr marL="0" lvl="0" indent="0" algn="l" rtl="0">
              <a:lnSpc>
                <a:spcPct val="80000"/>
              </a:lnSpc>
              <a:spcBef>
                <a:spcPts val="0"/>
              </a:spcBef>
              <a:spcAft>
                <a:spcPts val="0"/>
              </a:spcAft>
              <a:buNone/>
            </a:pPr>
            <a:endParaRPr sz="1400" dirty="0">
              <a:solidFill>
                <a:srgbClr val="A64D79"/>
              </a:solidFill>
            </a:endParaRPr>
          </a:p>
          <a:p>
            <a:pPr marL="0" lvl="0" indent="0" algn="l" rtl="0">
              <a:lnSpc>
                <a:spcPct val="80000"/>
              </a:lnSpc>
              <a:spcBef>
                <a:spcPts val="0"/>
              </a:spcBef>
              <a:spcAft>
                <a:spcPts val="0"/>
              </a:spcAft>
              <a:buNone/>
            </a:pPr>
            <a:r>
              <a:rPr lang="vi-VN" sz="1400" b="1" dirty="0">
                <a:solidFill>
                  <a:srgbClr val="A64D79"/>
                </a:solidFill>
              </a:rPr>
              <a:t>Lisa Draper</a:t>
            </a:r>
            <a:r>
              <a:rPr lang="vi-VN" sz="1400" dirty="0">
                <a:solidFill>
                  <a:srgbClr val="A64D79"/>
                </a:solidFill>
              </a:rPr>
              <a:t>, Thư Ký Dữ Liệu Bộ Phận AVID/TAG:</a:t>
            </a:r>
            <a:r>
              <a:rPr lang="es-ES" sz="1400" dirty="0">
                <a:solidFill>
                  <a:srgbClr val="A64D79"/>
                </a:solidFill>
              </a:rPr>
              <a:t> </a:t>
            </a:r>
            <a:r>
              <a:rPr lang="vi-VN" sz="1400" dirty="0">
                <a:solidFill>
                  <a:srgbClr val="A64D79"/>
                </a:solidFill>
              </a:rPr>
              <a:t> </a:t>
            </a:r>
            <a:r>
              <a:rPr lang="vi-VN" sz="1400" u="sng" dirty="0">
                <a:solidFill>
                  <a:schemeClr val="hlink"/>
                </a:solidFill>
                <a:hlinkClick r:id="rId4"/>
              </a:rPr>
              <a:t>ldraper@pps.net</a:t>
            </a:r>
            <a:endParaRPr lang="vi-VN" sz="1400" u="sng" dirty="0">
              <a:solidFill>
                <a:schemeClr val="hlink"/>
              </a:solidFill>
            </a:endParaRPr>
          </a:p>
          <a:p>
            <a:pPr marL="0" lvl="0" indent="0" algn="l" rtl="0">
              <a:lnSpc>
                <a:spcPct val="80000"/>
              </a:lnSpc>
              <a:spcBef>
                <a:spcPts val="0"/>
              </a:spcBef>
              <a:spcAft>
                <a:spcPts val="0"/>
              </a:spcAft>
              <a:buNone/>
            </a:pPr>
            <a:endParaRPr sz="1400" dirty="0">
              <a:solidFill>
                <a:srgbClr val="A64D79"/>
              </a:solidFill>
            </a:endParaRPr>
          </a:p>
          <a:p>
            <a:pPr marL="0" lvl="0" indent="0" algn="l" rtl="0">
              <a:lnSpc>
                <a:spcPct val="80000"/>
              </a:lnSpc>
              <a:spcBef>
                <a:spcPts val="0"/>
              </a:spcBef>
              <a:spcAft>
                <a:spcPts val="0"/>
              </a:spcAft>
              <a:buNone/>
            </a:pPr>
            <a:r>
              <a:rPr lang="vi-VN" sz="1400" b="1" dirty="0">
                <a:solidFill>
                  <a:srgbClr val="A64D79"/>
                </a:solidFill>
              </a:rPr>
              <a:t>Kim Bertelsen</a:t>
            </a:r>
            <a:r>
              <a:rPr lang="vi-VN" sz="1400" dirty="0">
                <a:solidFill>
                  <a:srgbClr val="A64D79"/>
                </a:solidFill>
              </a:rPr>
              <a:t>, TOSA dành cho các cụm trường Cleveland, Lincoln và Wells-Barnett:</a:t>
            </a:r>
            <a:r>
              <a:rPr lang="es-ES" sz="1400" dirty="0">
                <a:solidFill>
                  <a:srgbClr val="A64D79"/>
                </a:solidFill>
              </a:rPr>
              <a:t> </a:t>
            </a:r>
            <a:r>
              <a:rPr lang="vi-VN" sz="1400" dirty="0">
                <a:solidFill>
                  <a:srgbClr val="A64D79"/>
                </a:solidFill>
              </a:rPr>
              <a:t> </a:t>
            </a:r>
            <a:r>
              <a:rPr lang="vi-VN" sz="1400" u="sng" dirty="0">
                <a:solidFill>
                  <a:schemeClr val="hlink"/>
                </a:solidFill>
                <a:hlinkClick r:id="rId5"/>
              </a:rPr>
              <a:t>kbertelsen@pps.net</a:t>
            </a:r>
            <a:endParaRPr lang="vi-VN" sz="1400" u="sng" dirty="0">
              <a:solidFill>
                <a:schemeClr val="hlink"/>
              </a:solidFill>
            </a:endParaRPr>
          </a:p>
          <a:p>
            <a:pPr marL="0" lvl="0" indent="0" algn="l" rtl="0">
              <a:lnSpc>
                <a:spcPct val="80000"/>
              </a:lnSpc>
              <a:spcBef>
                <a:spcPts val="0"/>
              </a:spcBef>
              <a:spcAft>
                <a:spcPts val="0"/>
              </a:spcAft>
              <a:buNone/>
            </a:pPr>
            <a:endParaRPr sz="1400" dirty="0">
              <a:solidFill>
                <a:srgbClr val="A64D79"/>
              </a:solidFill>
            </a:endParaRPr>
          </a:p>
          <a:p>
            <a:pPr marL="0" lvl="0" indent="0" algn="l" rtl="0">
              <a:lnSpc>
                <a:spcPct val="80000"/>
              </a:lnSpc>
              <a:spcBef>
                <a:spcPts val="0"/>
              </a:spcBef>
              <a:spcAft>
                <a:spcPts val="0"/>
              </a:spcAft>
              <a:buNone/>
            </a:pPr>
            <a:r>
              <a:rPr lang="vi-VN" sz="1400" b="1" dirty="0">
                <a:solidFill>
                  <a:srgbClr val="A64D79"/>
                </a:solidFill>
              </a:rPr>
              <a:t>Kasey Bond</a:t>
            </a:r>
            <a:r>
              <a:rPr lang="vi-VN" sz="1400" dirty="0">
                <a:solidFill>
                  <a:srgbClr val="A64D79"/>
                </a:solidFill>
              </a:rPr>
              <a:t>, TOSA dành cho các cụm trường Grant, Jefferson và Roosevelt: </a:t>
            </a:r>
            <a:r>
              <a:rPr lang="es-ES" sz="1400" dirty="0">
                <a:solidFill>
                  <a:srgbClr val="A64D79"/>
                </a:solidFill>
              </a:rPr>
              <a:t> </a:t>
            </a:r>
            <a:r>
              <a:rPr lang="vi-VN" sz="1400" u="sng" dirty="0">
                <a:solidFill>
                  <a:schemeClr val="hlink"/>
                </a:solidFill>
                <a:hlinkClick r:id="rId6"/>
              </a:rPr>
              <a:t>kbond@pps.net</a:t>
            </a:r>
            <a:endParaRPr lang="vi-VN" sz="1400" u="sng" dirty="0">
              <a:solidFill>
                <a:schemeClr val="hlink"/>
              </a:solidFill>
            </a:endParaRPr>
          </a:p>
          <a:p>
            <a:pPr marL="0" lvl="0" indent="0" algn="l" rtl="0">
              <a:lnSpc>
                <a:spcPct val="80000"/>
              </a:lnSpc>
              <a:spcBef>
                <a:spcPts val="0"/>
              </a:spcBef>
              <a:spcAft>
                <a:spcPts val="0"/>
              </a:spcAft>
              <a:buNone/>
            </a:pPr>
            <a:endParaRPr sz="1400" dirty="0">
              <a:solidFill>
                <a:srgbClr val="A64D79"/>
              </a:solidFill>
            </a:endParaRPr>
          </a:p>
          <a:p>
            <a:pPr marL="0" lvl="0" indent="0" algn="l" rtl="0">
              <a:lnSpc>
                <a:spcPct val="80000"/>
              </a:lnSpc>
              <a:spcBef>
                <a:spcPts val="0"/>
              </a:spcBef>
              <a:spcAft>
                <a:spcPts val="0"/>
              </a:spcAft>
              <a:buNone/>
            </a:pPr>
            <a:r>
              <a:rPr lang="vi-VN" sz="1400" b="1" dirty="0">
                <a:solidFill>
                  <a:srgbClr val="A64D79"/>
                </a:solidFill>
              </a:rPr>
              <a:t>Michelle York</a:t>
            </a:r>
            <a:r>
              <a:rPr lang="vi-VN" sz="1400" dirty="0">
                <a:solidFill>
                  <a:srgbClr val="A64D79"/>
                </a:solidFill>
              </a:rPr>
              <a:t>, TOSA dành cho các cụm trường Benson HS, Franklin và McDaniel, và Chương Trình Đặc Biệt (Alliance, ACCESS, Pioneer, OLA): </a:t>
            </a:r>
            <a:r>
              <a:rPr lang="es-ES" sz="1400" dirty="0">
                <a:solidFill>
                  <a:srgbClr val="A64D79"/>
                </a:solidFill>
              </a:rPr>
              <a:t> </a:t>
            </a:r>
            <a:r>
              <a:rPr lang="vi-VN" sz="1400" u="sng" dirty="0">
                <a:solidFill>
                  <a:schemeClr val="hlink"/>
                </a:solidFill>
                <a:hlinkClick r:id="rId7"/>
              </a:rPr>
              <a:t>myork@pps.net</a:t>
            </a:r>
            <a:endParaRPr lang="vi-VN" sz="1400" u="sng" dirty="0">
              <a:solidFill>
                <a:schemeClr val="hlink"/>
              </a:solidFill>
            </a:endParaRPr>
          </a:p>
          <a:p>
            <a:pPr marL="0" lvl="0" indent="0" algn="l" rtl="0">
              <a:lnSpc>
                <a:spcPct val="80000"/>
              </a:lnSpc>
              <a:spcBef>
                <a:spcPts val="0"/>
              </a:spcBef>
              <a:spcAft>
                <a:spcPts val="0"/>
              </a:spcAft>
              <a:buNone/>
            </a:pPr>
            <a:endParaRPr sz="1400" dirty="0">
              <a:solidFill>
                <a:srgbClr val="A64D79"/>
              </a:solidFill>
            </a:endParaRPr>
          </a:p>
          <a:p>
            <a:pPr marL="0" lvl="0" indent="0" algn="l" rtl="0">
              <a:lnSpc>
                <a:spcPct val="80000"/>
              </a:lnSpc>
              <a:spcBef>
                <a:spcPts val="0"/>
              </a:spcBef>
              <a:spcAft>
                <a:spcPts val="0"/>
              </a:spcAft>
              <a:buNone/>
            </a:pPr>
            <a:endParaRPr sz="1400" dirty="0">
              <a:solidFill>
                <a:srgbClr val="A64D79"/>
              </a:solidFill>
            </a:endParaRPr>
          </a:p>
          <a:p>
            <a:pPr marL="0" lvl="0" indent="0" algn="l" rtl="0">
              <a:lnSpc>
                <a:spcPct val="80000"/>
              </a:lnSpc>
              <a:spcBef>
                <a:spcPts val="0"/>
              </a:spcBef>
              <a:spcAft>
                <a:spcPts val="0"/>
              </a:spcAft>
              <a:buNone/>
            </a:pPr>
            <a:r>
              <a:rPr lang="vi-VN" sz="1400" dirty="0">
                <a:solidFill>
                  <a:srgbClr val="A64D79"/>
                </a:solidFill>
              </a:rPr>
              <a:t>Các Nhân Viên Hỗ Trợ TAG của trường sẽ được liệt kê trên trang web TAG của học khu</a:t>
            </a:r>
            <a:r>
              <a:rPr lang="es-AR" sz="1400" dirty="0">
                <a:solidFill>
                  <a:srgbClr val="A64D79"/>
                </a:solidFill>
              </a:rPr>
              <a:t>.</a:t>
            </a:r>
            <a:endParaRPr lang="vi-VN" sz="1400" dirty="0">
              <a:solidFill>
                <a:srgbClr val="A64D79"/>
              </a:solidFill>
            </a:endParaRPr>
          </a:p>
        </p:txBody>
      </p:sp>
      <p:grpSp>
        <p:nvGrpSpPr>
          <p:cNvPr id="212" name="Google Shape;212;p37"/>
          <p:cNvGrpSpPr/>
          <p:nvPr/>
        </p:nvGrpSpPr>
        <p:grpSpPr>
          <a:xfrm>
            <a:off x="5940600" y="590900"/>
            <a:ext cx="2857500" cy="3648850"/>
            <a:chOff x="5940600" y="590900"/>
            <a:chExt cx="2857500" cy="3648850"/>
          </a:xfrm>
        </p:grpSpPr>
        <p:pic>
          <p:nvPicPr>
            <p:cNvPr id="213" name="Google Shape;213;p37"/>
            <p:cNvPicPr preferRelativeResize="0"/>
            <p:nvPr/>
          </p:nvPicPr>
          <p:blipFill>
            <a:blip r:embed="rId8">
              <a:alphaModFix/>
            </a:blip>
            <a:stretch>
              <a:fillRect/>
            </a:stretch>
          </p:blipFill>
          <p:spPr>
            <a:xfrm>
              <a:off x="5940600" y="1382250"/>
              <a:ext cx="2857500" cy="2857500"/>
            </a:xfrm>
            <a:prstGeom prst="rect">
              <a:avLst/>
            </a:prstGeom>
            <a:noFill/>
            <a:ln>
              <a:noFill/>
            </a:ln>
          </p:spPr>
        </p:pic>
        <p:sp>
          <p:nvSpPr>
            <p:cNvPr id="214" name="Google Shape;214;p37"/>
            <p:cNvSpPr/>
            <p:nvPr/>
          </p:nvSpPr>
          <p:spPr>
            <a:xfrm>
              <a:off x="6321900" y="590900"/>
              <a:ext cx="2094900" cy="724200"/>
            </a:xfrm>
            <a:prstGeom prst="wedgeRectCallout">
              <a:avLst>
                <a:gd name="adj1" fmla="val -11374"/>
                <a:gd name="adj2" fmla="val 85370"/>
              </a:avLst>
            </a:prstGeom>
            <a:solidFill>
              <a:srgbClr val="69696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1300">
                  <a:solidFill>
                    <a:schemeClr val="lt1"/>
                  </a:solidFill>
                  <a:latin typeface="Arial"/>
                  <a:ea typeface="Lato"/>
                  <a:cs typeface="Lato"/>
                  <a:sym typeface="Lato"/>
                </a:rPr>
                <a:t>Quét để truy cập trực tiếp trang web TAG của PPS!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91350"/>
            <a:ext cx="8520600" cy="62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900"/>
              <a:t>Tầm Nhìn và Sứ Mệnh PPS</a:t>
            </a:r>
          </a:p>
        </p:txBody>
      </p:sp>
      <p:sp>
        <p:nvSpPr>
          <p:cNvPr id="83" name="Google Shape;83;p16"/>
          <p:cNvSpPr txBox="1">
            <a:spLocks noGrp="1"/>
          </p:cNvSpPr>
          <p:nvPr>
            <p:ph type="body" idx="1"/>
          </p:nvPr>
        </p:nvSpPr>
        <p:spPr>
          <a:xfrm>
            <a:off x="311700" y="1152474"/>
            <a:ext cx="8520600" cy="5199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a:solidFill>
                  <a:schemeClr val="accent5"/>
                </a:solidFill>
                <a:highlight>
                  <a:srgbClr val="FFFFFF"/>
                </a:highlight>
              </a:rPr>
              <a:t>Tầm Nhìn</a:t>
            </a:r>
          </a:p>
        </p:txBody>
      </p:sp>
      <p:sp>
        <p:nvSpPr>
          <p:cNvPr id="2" name="Google Shape;83;p16">
            <a:extLst>
              <a:ext uri="{FF2B5EF4-FFF2-40B4-BE49-F238E27FC236}">
                <a16:creationId xmlns:a16="http://schemas.microsoft.com/office/drawing/2014/main" id="{1184695C-10D2-4A47-9873-18060400BB09}"/>
              </a:ext>
            </a:extLst>
          </p:cNvPr>
          <p:cNvSpPr txBox="1">
            <a:spLocks/>
          </p:cNvSpPr>
          <p:nvPr/>
        </p:nvSpPr>
        <p:spPr>
          <a:xfrm>
            <a:off x="311700" y="3162572"/>
            <a:ext cx="8520600" cy="12987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Bef>
                <a:spcPts val="800"/>
              </a:spcBef>
              <a:spcAft>
                <a:spcPts val="800"/>
              </a:spcAft>
              <a:buFont typeface="Lato"/>
              <a:buNone/>
            </a:pPr>
            <a:r>
              <a:rPr lang="vi-VN">
                <a:solidFill>
                  <a:srgbClr val="000000"/>
                </a:solidFill>
                <a:highlight>
                  <a:srgbClr val="FFFFFF"/>
                </a:highlight>
              </a:rPr>
              <a:t>Chúng tôi mang đến những trải nghiệm học tập nghiêm túc, chất lượng cao mang tính toàn diện và vui vẻ. Chúng tôi phá vỡ những bất bình đẳng về chủng tộc để tạo ra môi trường sôi động cho mọi học sinh thể hiện sự xuất sắc. (Tháng Bảy, 2021)</a:t>
            </a:r>
          </a:p>
        </p:txBody>
      </p:sp>
      <p:sp>
        <p:nvSpPr>
          <p:cNvPr id="3" name="Google Shape;83;p16">
            <a:extLst>
              <a:ext uri="{FF2B5EF4-FFF2-40B4-BE49-F238E27FC236}">
                <a16:creationId xmlns:a16="http://schemas.microsoft.com/office/drawing/2014/main" id="{5F472ECE-F68E-D280-537D-83360FE79259}"/>
              </a:ext>
            </a:extLst>
          </p:cNvPr>
          <p:cNvSpPr txBox="1">
            <a:spLocks/>
          </p:cNvSpPr>
          <p:nvPr/>
        </p:nvSpPr>
        <p:spPr>
          <a:xfrm>
            <a:off x="311700" y="2805427"/>
            <a:ext cx="8520600" cy="5199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buFont typeface="Lato"/>
              <a:buNone/>
            </a:pPr>
            <a:r>
              <a:rPr lang="vi-VN" sz="2400" b="1">
                <a:solidFill>
                  <a:schemeClr val="accent5"/>
                </a:solidFill>
                <a:highlight>
                  <a:srgbClr val="FFFFFF"/>
                </a:highlight>
              </a:rPr>
              <a:t>Sứ Mệnh</a:t>
            </a:r>
          </a:p>
        </p:txBody>
      </p:sp>
      <p:sp>
        <p:nvSpPr>
          <p:cNvPr id="4" name="Google Shape;83;p16">
            <a:extLst>
              <a:ext uri="{FF2B5EF4-FFF2-40B4-BE49-F238E27FC236}">
                <a16:creationId xmlns:a16="http://schemas.microsoft.com/office/drawing/2014/main" id="{7CA8A52D-A7E5-A2D9-94F3-182107EF2209}"/>
              </a:ext>
            </a:extLst>
          </p:cNvPr>
          <p:cNvSpPr txBox="1">
            <a:spLocks/>
          </p:cNvSpPr>
          <p:nvPr/>
        </p:nvSpPr>
        <p:spPr>
          <a:xfrm>
            <a:off x="311700" y="1489140"/>
            <a:ext cx="8520600" cy="1495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Bef>
                <a:spcPts val="800"/>
              </a:spcBef>
              <a:buFont typeface="Lato"/>
              <a:buNone/>
            </a:pPr>
            <a:r>
              <a:rPr lang="vi-VN">
                <a:solidFill>
                  <a:srgbClr val="000000"/>
                </a:solidFill>
                <a:highlight>
                  <a:srgbClr val="FFFFFF"/>
                </a:highlight>
              </a:rPr>
              <a:t>Học sinh tốt nghiệp của Portland Public Schools sẽ là người có tư duy phản biện với lòng trắc ẩn, có thể hợp tác và giải quyết các vấn đề và sẵn sàng dẫn dắt một thế giới công bằng hơn về mặt xã hội.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391349"/>
            <a:ext cx="4321500" cy="11421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900"/>
              <a:t>Lộ Trình PPS cho</a:t>
            </a:r>
            <a:br>
              <a:rPr lang="es-ES" sz="2900"/>
            </a:br>
            <a:r>
              <a:rPr lang="vi-VN" sz="2900"/>
              <a:t>Năm Học 2022-2023</a:t>
            </a:r>
          </a:p>
        </p:txBody>
      </p:sp>
      <p:pic>
        <p:nvPicPr>
          <p:cNvPr id="89" name="Google Shape;89;p17"/>
          <p:cNvPicPr preferRelativeResize="0"/>
          <p:nvPr/>
        </p:nvPicPr>
        <p:blipFill rotWithShape="1">
          <a:blip r:embed="rId3">
            <a:alphaModFix/>
          </a:blip>
          <a:srcRect t="25328"/>
          <a:stretch/>
        </p:blipFill>
        <p:spPr>
          <a:xfrm>
            <a:off x="4437700" y="269920"/>
            <a:ext cx="4572001" cy="4416978"/>
          </a:xfrm>
          <a:prstGeom prst="rect">
            <a:avLst/>
          </a:prstGeom>
          <a:noFill/>
          <a:ln>
            <a:noFill/>
          </a:ln>
        </p:spPr>
      </p:pic>
      <p:sp>
        <p:nvSpPr>
          <p:cNvPr id="90" name="Google Shape;90;p17"/>
          <p:cNvSpPr txBox="1">
            <a:spLocks noGrp="1"/>
          </p:cNvSpPr>
          <p:nvPr>
            <p:ph type="body" idx="1"/>
          </p:nvPr>
        </p:nvSpPr>
        <p:spPr>
          <a:xfrm>
            <a:off x="311700" y="1799550"/>
            <a:ext cx="4321500" cy="77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700"/>
              <a:t>PPS cam kết cung cấp cho tất cả học sinh:</a:t>
            </a:r>
          </a:p>
        </p:txBody>
      </p:sp>
      <p:sp>
        <p:nvSpPr>
          <p:cNvPr id="2" name="Google Shape;90;p17">
            <a:extLst>
              <a:ext uri="{FF2B5EF4-FFF2-40B4-BE49-F238E27FC236}">
                <a16:creationId xmlns:a16="http://schemas.microsoft.com/office/drawing/2014/main" id="{1A39580A-85ED-2CB6-0EC1-C06AD70129E5}"/>
              </a:ext>
            </a:extLst>
          </p:cNvPr>
          <p:cNvSpPr txBox="1">
            <a:spLocks/>
          </p:cNvSpPr>
          <p:nvPr/>
        </p:nvSpPr>
        <p:spPr>
          <a:xfrm>
            <a:off x="311700" y="2427200"/>
            <a:ext cx="4321500" cy="2284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a:spcBef>
                <a:spcPts val="1200"/>
              </a:spcBef>
            </a:pPr>
            <a:r>
              <a:rPr lang="vi-VN" sz="1700"/>
              <a:t>hoạt động giảng dạy và học tập chất lượng cao trong mọi lớp học, </a:t>
            </a:r>
          </a:p>
          <a:p>
            <a:r>
              <a:rPr lang="vi-VN" sz="1700"/>
              <a:t>mỗi ngày - giảng dạy giúp các em đạt được Hình Tượng Tốt Nghiệp của chúng tôi và thu hẹp những thiếu hụt dai dẳng về kết quả dựa trên chủng tộc.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509550" y="1423875"/>
            <a:ext cx="8124900" cy="179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b="1">
                <a:solidFill>
                  <a:srgbClr val="FFFFFF"/>
                </a:solidFill>
                <a:latin typeface="Arial"/>
                <a:ea typeface="Playfair Display"/>
                <a:cs typeface="Playfair Display"/>
                <a:sym typeface="Playfair Display"/>
              </a:rPr>
              <a:t>TAG là gì?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900"/>
              <a:t>TAG là gì?</a:t>
            </a:r>
          </a:p>
        </p:txBody>
      </p:sp>
      <p:sp>
        <p:nvSpPr>
          <p:cNvPr id="101" name="Google Shape;10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000"/>
              <a:t>TAG là viết tắt của Talented and Gifted (Tài Năng và Năng Khiếu).</a:t>
            </a:r>
          </a:p>
          <a:p>
            <a:pPr marL="0" lvl="0" indent="0" algn="l" rtl="0">
              <a:spcBef>
                <a:spcPts val="1200"/>
              </a:spcBef>
              <a:spcAft>
                <a:spcPts val="0"/>
              </a:spcAft>
              <a:buNone/>
            </a:pPr>
            <a:r>
              <a:rPr lang="vi-VN" sz="2000"/>
              <a:t>Học sinh TAG có khả năng học tập ở mức cao hơn so với những em khác cùng lứa tuổi, cùng môi trường, hoặc có cùng kinh nghiệm.</a:t>
            </a:r>
          </a:p>
          <a:p>
            <a:pPr marL="0" lvl="0" indent="0" algn="l" rtl="0">
              <a:spcBef>
                <a:spcPts val="1200"/>
              </a:spcBef>
              <a:spcAft>
                <a:spcPts val="1200"/>
              </a:spcAft>
              <a:buNone/>
            </a:pPr>
            <a:r>
              <a:rPr lang="vi-VN" sz="2000"/>
              <a:t>Trong PPS, các giáo viên đứng lớp sẽ cung cấp các dịch vụ TAG thông qua các thực hành giảng dạy đáp ứng tốc độ và mức độ các nhu cầu học tập của học sinh. </a:t>
            </a:r>
            <a:r>
              <a:rPr lang="vi-VN" sz="2000" u="sng">
                <a:solidFill>
                  <a:schemeClr val="hlink"/>
                </a:solidFill>
                <a:hlinkClick r:id="rId3"/>
              </a:rPr>
              <a:t>Khung Giảng Dạy PPS</a:t>
            </a:r>
            <a:r>
              <a:rPr lang="vi-VN" sz="2000"/>
              <a:t> sẽ xác định các thành phần và chỉ số mà </a:t>
            </a:r>
            <a:r>
              <a:rPr lang="vi-VN" sz="2000" i="1"/>
              <a:t>mỗi</a:t>
            </a:r>
            <a:r>
              <a:rPr lang="vi-VN" sz="2000"/>
              <a:t> học sinh PPS nên trải nghiệm.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348400"/>
            <a:ext cx="8520600" cy="740400"/>
          </a:xfrm>
          <a:prstGeom prst="rect">
            <a:avLst/>
          </a:prstGeom>
          <a:noFill/>
          <a:ln>
            <a:noFill/>
          </a:ln>
        </p:spPr>
        <p:txBody>
          <a:bodyPr spcFirstLastPara="1" wrap="square" lIns="91425" tIns="91425" rIns="0" bIns="91425" anchor="t" anchorCtr="0">
            <a:noAutofit/>
          </a:bodyPr>
          <a:lstStyle/>
          <a:p>
            <a:pPr marL="0" lvl="0" indent="0" algn="l" rtl="0">
              <a:lnSpc>
                <a:spcPct val="100000"/>
              </a:lnSpc>
              <a:spcBef>
                <a:spcPts val="0"/>
              </a:spcBef>
              <a:spcAft>
                <a:spcPts val="0"/>
              </a:spcAft>
              <a:buSzPts val="3000"/>
              <a:buNone/>
            </a:pPr>
            <a:r>
              <a:rPr lang="vi-VN"/>
              <a:t>Quyền của TAG: Nhiệm Vụ của TAG là gì?</a:t>
            </a:r>
          </a:p>
        </p:txBody>
      </p:sp>
      <p:sp>
        <p:nvSpPr>
          <p:cNvPr id="107" name="Google Shape;107;p20"/>
          <p:cNvSpPr txBox="1">
            <a:spLocks noGrp="1"/>
          </p:cNvSpPr>
          <p:nvPr>
            <p:ph type="body" idx="1"/>
          </p:nvPr>
        </p:nvSpPr>
        <p:spPr>
          <a:xfrm>
            <a:off x="311700" y="1152475"/>
            <a:ext cx="6157200" cy="1151589"/>
          </a:xfrm>
          <a:prstGeom prst="rect">
            <a:avLst/>
          </a:prstGeom>
          <a:noFill/>
          <a:ln>
            <a:noFill/>
          </a:ln>
        </p:spPr>
        <p:txBody>
          <a:bodyPr spcFirstLastPara="1" wrap="square" lIns="91425" tIns="91425" rIns="0" bIns="91425" anchor="t" anchorCtr="0">
            <a:noAutofit/>
          </a:bodyPr>
          <a:lstStyle/>
          <a:p>
            <a:pPr marL="0" lvl="0" indent="0" algn="l" rtl="0">
              <a:lnSpc>
                <a:spcPct val="115000"/>
              </a:lnSpc>
              <a:spcBef>
                <a:spcPts val="0"/>
              </a:spcBef>
              <a:spcAft>
                <a:spcPts val="0"/>
              </a:spcAft>
              <a:buClr>
                <a:srgbClr val="000000"/>
              </a:buClr>
              <a:buSzPct val="81818"/>
              <a:buFont typeface="Arial"/>
              <a:buNone/>
            </a:pPr>
            <a:r>
              <a:rPr lang="vi-VN" b="1">
                <a:solidFill>
                  <a:schemeClr val="accent5"/>
                </a:solidFill>
                <a:latin typeface="Arial"/>
                <a:ea typeface="Open Sans"/>
                <a:cs typeface="Open Sans"/>
                <a:sym typeface="Open Sans"/>
              </a:rPr>
              <a:t>Đạo Luật Giáo Dục Tài Năng và Năng Khiếu 1987 Quy Chế Sửa Đổi của Oregon: 343.407, 409: Nhận dạng học sinh tài năng và năng khiếu.</a:t>
            </a:r>
          </a:p>
        </p:txBody>
      </p:sp>
      <p:pic>
        <p:nvPicPr>
          <p:cNvPr id="108" name="Google Shape;108;p20"/>
          <p:cNvPicPr preferRelativeResize="0"/>
          <p:nvPr/>
        </p:nvPicPr>
        <p:blipFill>
          <a:blip r:embed="rId3">
            <a:alphaModFix/>
          </a:blip>
          <a:stretch>
            <a:fillRect/>
          </a:stretch>
        </p:blipFill>
        <p:spPr>
          <a:xfrm>
            <a:off x="6468900" y="1972200"/>
            <a:ext cx="2284275" cy="2284275"/>
          </a:xfrm>
          <a:prstGeom prst="rect">
            <a:avLst/>
          </a:prstGeom>
          <a:noFill/>
          <a:ln>
            <a:noFill/>
          </a:ln>
        </p:spPr>
      </p:pic>
      <p:sp>
        <p:nvSpPr>
          <p:cNvPr id="109" name="Google Shape;109;p20"/>
          <p:cNvSpPr/>
          <p:nvPr/>
        </p:nvSpPr>
        <p:spPr>
          <a:xfrm>
            <a:off x="6626575" y="1143963"/>
            <a:ext cx="1830300" cy="615300"/>
          </a:xfrm>
          <a:prstGeom prst="wedgeRectCallout">
            <a:avLst>
              <a:gd name="adj1" fmla="val -17242"/>
              <a:gd name="adj2" fmla="val 89735"/>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vi-VN" sz="1300">
                <a:solidFill>
                  <a:schemeClr val="lt1"/>
                </a:solidFill>
              </a:rPr>
              <a:t>Quét để truy cập Trang web ODE TAG!</a:t>
            </a:r>
          </a:p>
        </p:txBody>
      </p:sp>
      <p:sp>
        <p:nvSpPr>
          <p:cNvPr id="2" name="Google Shape;107;p20">
            <a:extLst>
              <a:ext uri="{FF2B5EF4-FFF2-40B4-BE49-F238E27FC236}">
                <a16:creationId xmlns:a16="http://schemas.microsoft.com/office/drawing/2014/main" id="{C7096537-45BA-24D5-9D18-56D4DF43F248}"/>
              </a:ext>
            </a:extLst>
          </p:cNvPr>
          <p:cNvSpPr txBox="1">
            <a:spLocks/>
          </p:cNvSpPr>
          <p:nvPr/>
        </p:nvSpPr>
        <p:spPr>
          <a:xfrm>
            <a:off x="303143" y="2203856"/>
            <a:ext cx="6157200" cy="2433537"/>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buClr>
                <a:srgbClr val="000000"/>
              </a:buClr>
              <a:buSzPct val="81818"/>
              <a:buFont typeface="Arial"/>
              <a:buNone/>
            </a:pPr>
            <a:r>
              <a:rPr lang="vi-VN" sz="1700">
                <a:solidFill>
                  <a:srgbClr val="000000"/>
                </a:solidFill>
                <a:latin typeface="Arial"/>
                <a:ea typeface="Open Sans"/>
                <a:cs typeface="Open Sans"/>
                <a:sym typeface="Open Sans"/>
              </a:rPr>
              <a:t>“Các học khu phải nhận dạng các học sinh tài năng và năng khiếu ghi danh vào trường công lập theo các quy tắc được Hội Đồng Giáo Dục Tiểu Bang thông qua.”</a:t>
            </a:r>
          </a:p>
          <a:p>
            <a:pPr marL="0" indent="0">
              <a:spcBef>
                <a:spcPts val="1600"/>
              </a:spcBef>
              <a:buClr>
                <a:srgbClr val="000000"/>
              </a:buClr>
              <a:buSzPct val="89275"/>
              <a:buFont typeface="Arial"/>
              <a:buNone/>
            </a:pPr>
            <a:r>
              <a:rPr lang="vi-VN" sz="1700">
                <a:solidFill>
                  <a:srgbClr val="000000"/>
                </a:solidFill>
                <a:latin typeface="Arial"/>
                <a:ea typeface="Open Sans"/>
                <a:cs typeface="Open Sans"/>
                <a:sym typeface="Open Sans"/>
              </a:rPr>
              <a:t>“Các học khu phải cung cấp </a:t>
            </a:r>
            <a:r>
              <a:rPr lang="vi-VN" sz="1700">
                <a:solidFill>
                  <a:srgbClr val="FF0000"/>
                </a:solidFill>
                <a:latin typeface="Arial"/>
                <a:ea typeface="Open Sans"/>
                <a:cs typeface="Open Sans"/>
                <a:sym typeface="Open Sans"/>
              </a:rPr>
              <a:t>các chương trình hoặc dịch vụ giáo dục</a:t>
            </a:r>
            <a:r>
              <a:rPr lang="vi-VN" sz="1700">
                <a:solidFill>
                  <a:srgbClr val="000000"/>
                </a:solidFill>
                <a:latin typeface="Arial"/>
                <a:ea typeface="Open Sans"/>
                <a:cs typeface="Open Sans"/>
                <a:sym typeface="Open Sans"/>
              </a:rPr>
              <a:t> cho những học sinh tài năng và năng khiếu được ghi danh vào trường công lập theo các quy tắc được Hội Đồng Giáo Dục Tiểu Bang thông qua.”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348400"/>
            <a:ext cx="8520600" cy="74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vi-VN"/>
              <a:t>Mục Tiêu của TAG</a:t>
            </a:r>
          </a:p>
        </p:txBody>
      </p:sp>
      <p:sp>
        <p:nvSpPr>
          <p:cNvPr id="115" name="Google Shape;11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96969"/>
              </a:buClr>
              <a:buSzPts val="2200"/>
              <a:buChar char="●"/>
            </a:pPr>
            <a:r>
              <a:rPr lang="vi-VN" sz="2200">
                <a:solidFill>
                  <a:srgbClr val="696969"/>
                </a:solidFill>
                <a:highlight>
                  <a:srgbClr val="FFFFFF"/>
                </a:highlight>
              </a:rPr>
              <a:t>Xây dựng một cơ chế nhằm xác định những học sinh tham gia TAG về năng lực sáng tạo, khả năng lãnh đạo cũng như về năng lực nghệ thuật biểu diễn và thị giác.</a:t>
            </a:r>
          </a:p>
          <a:p>
            <a:pPr marL="457200" lvl="0" indent="-368300" algn="l" rtl="0">
              <a:spcBef>
                <a:spcPts val="0"/>
              </a:spcBef>
              <a:spcAft>
                <a:spcPts val="0"/>
              </a:spcAft>
              <a:buClr>
                <a:srgbClr val="696969"/>
              </a:buClr>
              <a:buSzPts val="2200"/>
              <a:buChar char="●"/>
            </a:pPr>
            <a:r>
              <a:rPr lang="vi-VN" sz="2200">
                <a:solidFill>
                  <a:srgbClr val="696969"/>
                </a:solidFill>
                <a:highlight>
                  <a:srgbClr val="FFFFFF"/>
                </a:highlight>
              </a:rPr>
              <a:t>Tạo một chuỗi phát triển chuyên nghiệp về nhận dạng và dịch vụ TAG, bao gồm các học sinh hai đến ba lần đặc biệt</a:t>
            </a:r>
          </a:p>
          <a:p>
            <a:pPr marL="457200" lvl="0" indent="-368300" algn="l" rtl="0">
              <a:spcBef>
                <a:spcPts val="0"/>
              </a:spcBef>
              <a:spcAft>
                <a:spcPts val="0"/>
              </a:spcAft>
              <a:buClr>
                <a:srgbClr val="696969"/>
              </a:buClr>
              <a:buSzPts val="2200"/>
              <a:buChar char="●"/>
            </a:pPr>
            <a:r>
              <a:rPr lang="vi-VN" sz="2200">
                <a:solidFill>
                  <a:srgbClr val="696969"/>
                </a:solidFill>
                <a:highlight>
                  <a:srgbClr val="FFFFFF"/>
                </a:highlight>
              </a:rPr>
              <a:t>Tăng tỷ lệ phần trăm số học sinh ít được đại diện trước đây sẽ hội đủ điều kiện nhận TAG để phản ánh tốt hơn về thống kê nhân khẩu học của học khu và nhà trường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509550" y="1423875"/>
            <a:ext cx="8124900" cy="1798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b="1">
                <a:solidFill>
                  <a:srgbClr val="FFFFFF"/>
                </a:solidFill>
                <a:latin typeface="Arial"/>
                <a:ea typeface="Playfair Display"/>
                <a:cs typeface="Playfair Display"/>
                <a:sym typeface="Playfair Display"/>
              </a:rPr>
              <a:t>Giới Thiệu &amp; Nhận Dạng </a:t>
            </a:r>
          </a:p>
          <a:p>
            <a:pPr marL="0" lvl="0" indent="0" algn="ctr" rtl="0">
              <a:spcBef>
                <a:spcPts val="0"/>
              </a:spcBef>
              <a:spcAft>
                <a:spcPts val="0"/>
              </a:spcAft>
              <a:buNone/>
            </a:pPr>
            <a:endParaRPr sz="1200"/>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2758</Words>
  <Application>Microsoft Office PowerPoint</Application>
  <PresentationFormat>On-screen Show (16:9)</PresentationFormat>
  <Paragraphs>122</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Roboto</vt:lpstr>
      <vt:lpstr>Lato</vt:lpstr>
      <vt:lpstr>Playfair Display</vt:lpstr>
      <vt:lpstr>Open Sans</vt:lpstr>
      <vt:lpstr>Arial</vt:lpstr>
      <vt:lpstr>Coral</vt:lpstr>
      <vt:lpstr>Thông Tin Gia Đình TAG PPS </vt:lpstr>
      <vt:lpstr>Chủ Đề cho Thời Gian Chúng Ta Bên Nhau</vt:lpstr>
      <vt:lpstr>Tầm Nhìn và Sứ Mệnh PPS</vt:lpstr>
      <vt:lpstr>Lộ Trình PPS cho Năm Học 2022-2023</vt:lpstr>
      <vt:lpstr>TAG là gì?</vt:lpstr>
      <vt:lpstr>TAG là gì?</vt:lpstr>
      <vt:lpstr>Quyền của TAG: Nhiệm Vụ của TAG là gì?</vt:lpstr>
      <vt:lpstr>Mục Tiêu của TAG</vt:lpstr>
      <vt:lpstr>Giới Thiệu &amp; Nhận Dạng  </vt:lpstr>
      <vt:lpstr>Giới Thiệu và Nhận Dạng</vt:lpstr>
      <vt:lpstr>Giới Thiệu TAG dựa trên Công Cụ Sàng Lọc Phổ Quát</vt:lpstr>
      <vt:lpstr>Giới Thiệu Gia Đình cho TAG</vt:lpstr>
      <vt:lpstr>Các bước tiếp theo trong quy trình nhận dạng</vt:lpstr>
      <vt:lpstr>Dịch Vụ TAG </vt:lpstr>
      <vt:lpstr>Khung Giảng Dạy PPS</vt:lpstr>
      <vt:lpstr>Gắn Kết Sâu Sắc</vt:lpstr>
      <vt:lpstr>Tốc Độ &amp; Cấp Độ Học Tập</vt:lpstr>
      <vt:lpstr>Ví dụ về những chiến lược khác biệt để giải quyết tốc độ và trình độ học sinh  </vt:lpstr>
      <vt:lpstr>Giảng dạy nhanh hơn không phải là câu trả lời!</vt:lpstr>
      <vt:lpstr>Học sinh TAG nên dành một lượng thời gian thích hợp cho Cấp Độ 3 và 4 về Chiều Sâu Kiến Thức (Depth of Knowledge, DOK).</vt:lpstr>
      <vt:lpstr>Nguồn Lực</vt:lpstr>
      <vt:lpstr>Thông Tin Trao Đổi về Tin Tức TAG</vt:lpstr>
      <vt:lpstr>Các bước nếu Con Quý Vị Cần Hỗ Trợ</vt:lpstr>
      <vt:lpstr>Hỗ Trợ TAG của Khu Học Chánh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PPS TAG Family Information</dc:title>
  <dc:creator>Lisa Draper</dc:creator>
  <cp:lastModifiedBy>Lisa Draper</cp:lastModifiedBy>
  <cp:revision>17</cp:revision>
  <dcterms:modified xsi:type="dcterms:W3CDTF">2022-10-04T17:30:00Z</dcterms:modified>
</cp:coreProperties>
</file>